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324" r:id="rId4"/>
    <p:sldId id="262" r:id="rId5"/>
    <p:sldId id="273" r:id="rId6"/>
    <p:sldId id="274" r:id="rId7"/>
    <p:sldId id="315" r:id="rId8"/>
    <p:sldId id="275" r:id="rId9"/>
    <p:sldId id="316" r:id="rId10"/>
    <p:sldId id="277" r:id="rId11"/>
    <p:sldId id="276" r:id="rId12"/>
    <p:sldId id="288" r:id="rId13"/>
    <p:sldId id="296" r:id="rId14"/>
    <p:sldId id="260" r:id="rId15"/>
    <p:sldId id="271" r:id="rId16"/>
    <p:sldId id="299" r:id="rId17"/>
    <p:sldId id="261" r:id="rId18"/>
    <p:sldId id="279" r:id="rId19"/>
    <p:sldId id="270" r:id="rId20"/>
    <p:sldId id="278" r:id="rId21"/>
    <p:sldId id="292" r:id="rId22"/>
    <p:sldId id="293" r:id="rId23"/>
    <p:sldId id="294" r:id="rId24"/>
    <p:sldId id="310" r:id="rId25"/>
    <p:sldId id="319" r:id="rId26"/>
    <p:sldId id="280" r:id="rId27"/>
    <p:sldId id="282" r:id="rId28"/>
    <p:sldId id="283" r:id="rId29"/>
    <p:sldId id="285" r:id="rId30"/>
    <p:sldId id="286" r:id="rId31"/>
    <p:sldId id="289" r:id="rId32"/>
    <p:sldId id="287" r:id="rId33"/>
    <p:sldId id="295" r:id="rId34"/>
    <p:sldId id="298" r:id="rId35"/>
    <p:sldId id="311" r:id="rId36"/>
    <p:sldId id="320" r:id="rId37"/>
    <p:sldId id="322" r:id="rId38"/>
    <p:sldId id="321" r:id="rId39"/>
    <p:sldId id="300" r:id="rId40"/>
    <p:sldId id="305" r:id="rId41"/>
    <p:sldId id="301" r:id="rId42"/>
    <p:sldId id="302" r:id="rId43"/>
    <p:sldId id="308" r:id="rId44"/>
    <p:sldId id="306" r:id="rId45"/>
    <p:sldId id="307" r:id="rId46"/>
    <p:sldId id="318" r:id="rId47"/>
    <p:sldId id="323" r:id="rId48"/>
    <p:sldId id="291" r:id="rId49"/>
    <p:sldId id="257" r:id="rId50"/>
    <p:sldId id="258" r:id="rId51"/>
    <p:sldId id="317" r:id="rId52"/>
    <p:sldId id="263" r:id="rId53"/>
    <p:sldId id="284" r:id="rId54"/>
    <p:sldId id="309" r:id="rId55"/>
    <p:sldId id="290" r:id="rId56"/>
    <p:sldId id="313"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09" d="100"/>
          <a:sy n="109" d="100"/>
        </p:scale>
        <p:origin x="13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wmf>
</file>

<file path=ppt/media/image11.png>
</file>

<file path=ppt/media/image12.png>
</file>

<file path=ppt/media/image13.png>
</file>

<file path=ppt/media/image14.wmf>
</file>

<file path=ppt/media/image15.wmf>
</file>

<file path=ppt/media/image16.png>
</file>

<file path=ppt/media/image17.png>
</file>

<file path=ppt/media/image18.png>
</file>

<file path=ppt/media/image19.png>
</file>

<file path=ppt/media/image2.png>
</file>

<file path=ppt/media/image20.png>
</file>

<file path=ppt/media/image21.png>
</file>

<file path=ppt/media/image22.wm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wmf>
</file>

<file path=ppt/media/image46.wmf>
</file>

<file path=ppt/media/image47.wmf>
</file>

<file path=ppt/media/image48.wmf>
</file>

<file path=ppt/media/image49.wmf>
</file>

<file path=ppt/media/image5.png>
</file>

<file path=ppt/media/image50.wmf>
</file>

<file path=ppt/media/image51.wmf>
</file>

<file path=ppt/media/image52.wmf>
</file>

<file path=ppt/media/image53.wmf>
</file>

<file path=ppt/media/image54.wmf>
</file>

<file path=ppt/media/image55.png>
</file>

<file path=ppt/media/image56.wmf>
</file>

<file path=ppt/media/image57.wmf>
</file>

<file path=ppt/media/image58.wmf>
</file>

<file path=ppt/media/image59.wmf>
</file>

<file path=ppt/media/image6.gif>
</file>

<file path=ppt/media/image60.wmf>
</file>

<file path=ppt/media/image61.png>
</file>

<file path=ppt/media/image62.wmf>
</file>

<file path=ppt/media/image63.wmf>
</file>

<file path=ppt/media/image64.wmf>
</file>

<file path=ppt/media/image65.png>
</file>

<file path=ppt/media/image66.png>
</file>

<file path=ppt/media/image67.wmf>
</file>

<file path=ppt/media/image68.png>
</file>

<file path=ppt/media/image69.png>
</file>

<file path=ppt/media/image7.wmf>
</file>

<file path=ppt/media/image70.png>
</file>

<file path=ppt/media/image71.png>
</file>

<file path=ppt/media/image72.pn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6/6/2023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6/6/2023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6/6/2023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6/6/2023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6/6/2023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6/6/2023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6/6/2023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6/6/2023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4" Type="http://schemas.openxmlformats.org/officeDocument/2006/relationships/hyperlink" Target="https://github.com/milvus-io/milvu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AwesomeYuer/openai-cookbook-python/blob/dev/examples/vector_databases/qdrant/Getting_started_with_Qdrant.ipynb" TargetMode="Externa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7.wmf"/><Relationship Id="rId7" Type="http://schemas.openxmlformats.org/officeDocument/2006/relationships/image" Target="../media/image9.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8.wmf"/><Relationship Id="rId4" Type="http://schemas.openxmlformats.org/officeDocument/2006/relationships/oleObject" Target="../embeddings/oleObject2.bin"/><Relationship Id="rId9" Type="http://schemas.openxmlformats.org/officeDocument/2006/relationships/image" Target="../media/image10.wmf"/></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wmf"/><Relationship Id="rId5" Type="http://schemas.openxmlformats.org/officeDocument/2006/relationships/oleObject" Target="../embeddings/oleObject6.bin"/><Relationship Id="rId4" Type="http://schemas.openxmlformats.org/officeDocument/2006/relationships/image" Target="../media/image14.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7.bin"/><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5.wmf"/><Relationship Id="rId7" Type="http://schemas.openxmlformats.org/officeDocument/2006/relationships/image" Target="../media/image47.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oleObject" Target="../embeddings/oleObject10.bin"/><Relationship Id="rId5" Type="http://schemas.openxmlformats.org/officeDocument/2006/relationships/image" Target="../media/image46.wmf"/><Relationship Id="rId4" Type="http://schemas.openxmlformats.org/officeDocument/2006/relationships/oleObject" Target="../embeddings/oleObject9.bin"/></Relationships>
</file>

<file path=ppt/slides/_rels/slide41.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1.bin"/><Relationship Id="rId1" Type="http://schemas.openxmlformats.org/officeDocument/2006/relationships/slideLayout" Target="../slideLayouts/slideLayout2.xml"/><Relationship Id="rId6" Type="http://schemas.openxmlformats.org/officeDocument/2006/relationships/oleObject" Target="../embeddings/oleObject13.bin"/><Relationship Id="rId5" Type="http://schemas.openxmlformats.org/officeDocument/2006/relationships/image" Target="../media/image49.wmf"/><Relationship Id="rId4" Type="http://schemas.openxmlformats.org/officeDocument/2006/relationships/oleObject" Target="../embeddings/oleObject12.bin"/><Relationship Id="rId9" Type="http://schemas.openxmlformats.org/officeDocument/2006/relationships/image" Target="../media/image51.wmf"/></Relationships>
</file>

<file path=ppt/slides/_rels/slide4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52.wmf"/><Relationship Id="rId7" Type="http://schemas.openxmlformats.org/officeDocument/2006/relationships/image" Target="../media/image54.wmf"/><Relationship Id="rId2" Type="http://schemas.openxmlformats.org/officeDocument/2006/relationships/oleObject" Target="../embeddings/oleObject15.bin"/><Relationship Id="rId1" Type="http://schemas.openxmlformats.org/officeDocument/2006/relationships/slideLayout" Target="../slideLayouts/slideLayout2.xml"/><Relationship Id="rId6" Type="http://schemas.openxmlformats.org/officeDocument/2006/relationships/oleObject" Target="../embeddings/oleObject17.bin"/><Relationship Id="rId5" Type="http://schemas.openxmlformats.org/officeDocument/2006/relationships/image" Target="../media/image53.wmf"/><Relationship Id="rId4" Type="http://schemas.openxmlformats.org/officeDocument/2006/relationships/oleObject" Target="../embeddings/oleObject16.bin"/></Relationships>
</file>

<file path=ppt/slides/_rels/slide43.xml.rels><?xml version="1.0" encoding="UTF-8" standalone="yes"?>
<Relationships xmlns="http://schemas.openxmlformats.org/package/2006/relationships"><Relationship Id="rId8" Type="http://schemas.openxmlformats.org/officeDocument/2006/relationships/oleObject" Target="../embeddings/oleObject21.bin"/><Relationship Id="rId3" Type="http://schemas.openxmlformats.org/officeDocument/2006/relationships/image" Target="../media/image56.wmf"/><Relationship Id="rId7" Type="http://schemas.openxmlformats.org/officeDocument/2006/relationships/image" Target="../media/image58.wmf"/><Relationship Id="rId2" Type="http://schemas.openxmlformats.org/officeDocument/2006/relationships/oleObject" Target="../embeddings/oleObject18.bin"/><Relationship Id="rId1" Type="http://schemas.openxmlformats.org/officeDocument/2006/relationships/slideLayout" Target="../slideLayouts/slideLayout2.xml"/><Relationship Id="rId6" Type="http://schemas.openxmlformats.org/officeDocument/2006/relationships/oleObject" Target="../embeddings/oleObject20.bin"/><Relationship Id="rId5" Type="http://schemas.openxmlformats.org/officeDocument/2006/relationships/image" Target="../media/image57.wmf"/><Relationship Id="rId4" Type="http://schemas.openxmlformats.org/officeDocument/2006/relationships/oleObject" Target="../embeddings/oleObject19.bin"/><Relationship Id="rId9" Type="http://schemas.openxmlformats.org/officeDocument/2006/relationships/image" Target="../media/image59.wmf"/></Relationships>
</file>

<file path=ppt/slides/_rels/slide44.xml.rels><?xml version="1.0" encoding="UTF-8" standalone="yes"?>
<Relationships xmlns="http://schemas.openxmlformats.org/package/2006/relationships"><Relationship Id="rId3" Type="http://schemas.openxmlformats.org/officeDocument/2006/relationships/image" Target="../media/image60.wmf"/><Relationship Id="rId2" Type="http://schemas.openxmlformats.org/officeDocument/2006/relationships/oleObject" Target="../embeddings/oleObject22.bin"/><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62.wmf"/></Relationships>
</file>

<file path=ppt/slides/_rels/slide46.xml.rels><?xml version="1.0" encoding="UTF-8" standalone="yes"?>
<Relationships xmlns="http://schemas.openxmlformats.org/package/2006/relationships"><Relationship Id="rId3" Type="http://schemas.openxmlformats.org/officeDocument/2006/relationships/image" Target="../media/image63.wmf"/><Relationship Id="rId2" Type="http://schemas.openxmlformats.org/officeDocument/2006/relationships/oleObject" Target="../embeddings/oleObject24.bin"/><Relationship Id="rId1" Type="http://schemas.openxmlformats.org/officeDocument/2006/relationships/slideLayout" Target="../slideLayouts/slideLayout2.xml"/><Relationship Id="rId5" Type="http://schemas.openxmlformats.org/officeDocument/2006/relationships/image" Target="../media/image64.wmf"/><Relationship Id="rId4" Type="http://schemas.openxmlformats.org/officeDocument/2006/relationships/oleObject" Target="../embeddings/oleObject25.bin"/></Relationships>
</file>

<file path=ppt/slides/_rels/slide4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image" Target="../media/image68.png"/><Relationship Id="rId5" Type="http://schemas.openxmlformats.org/officeDocument/2006/relationships/image" Target="../media/image67.wmf"/><Relationship Id="rId4" Type="http://schemas.openxmlformats.org/officeDocument/2006/relationships/oleObject" Target="../embeddings/oleObject26.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5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Microsoft/SPTA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zh.wikipedia.org/wiki/%E5%80%92%E6%8E%92%E7%B4%A2%E5%BC%95"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6.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penai/openai-cookbook/blob/main/examples/Embedding_long_inputs.ipynb" TargetMode="External"/><Relationship Id="rId2" Type="http://schemas.openxmlformats.org/officeDocument/2006/relationships/hyperlink" Target="https://github.com/openai/openai-cookbook/blob/main/examples/Embedding_Wikipedia_articles_for_search.ipynb" TargetMode="External"/><Relationship Id="rId1" Type="http://schemas.openxmlformats.org/officeDocument/2006/relationships/slideLayout" Target="../slideLayouts/slideLayout2.xml"/><Relationship Id="rId4" Type="http://schemas.openxmlformats.org/officeDocument/2006/relationships/hyperlink" Target="https://github.com/openai/openai-cookbook/blob/main/examples/Question_answering_using_embedding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524000" y="409302"/>
            <a:ext cx="9144000" cy="5001889"/>
          </a:xfrm>
        </p:spPr>
        <p:txBody>
          <a:bodyPr>
            <a:normAutofit/>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4400" b="1" dirty="0">
                <a:solidFill>
                  <a:srgbClr val="FF0000"/>
                </a:solidFill>
                <a:latin typeface="微软雅黑" panose="020B0503020204020204" pitchFamily="34" charset="-122"/>
                <a:ea typeface="微软雅黑" panose="020B0503020204020204" pitchFamily="34" charset="-122"/>
              </a:rPr>
              <a:t>Milvus vs </a:t>
            </a:r>
            <a:r>
              <a:rPr lang="en-US" altLang="zh-CN" sz="4400" b="1" dirty="0" err="1">
                <a:solidFill>
                  <a:srgbClr val="FF0000"/>
                </a:solidFill>
                <a:latin typeface="微软雅黑" panose="020B0503020204020204" pitchFamily="34" charset="-122"/>
                <a:ea typeface="微软雅黑" panose="020B0503020204020204" pitchFamily="34" charset="-122"/>
              </a:rPr>
              <a:t>Qdrant</a:t>
            </a:r>
            <a:r>
              <a:rPr lang="en-US" altLang="zh-CN" sz="4400" b="1" dirty="0">
                <a:solidFill>
                  <a:srgbClr val="FF0000"/>
                </a:solidFill>
                <a:latin typeface="微软雅黑" panose="020B0503020204020204" pitchFamily="34" charset="-122"/>
                <a:ea typeface="微软雅黑" panose="020B0503020204020204" pitchFamily="34" charset="-122"/>
              </a:rPr>
              <a:t> vs Chroma</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endParaRPr lang="en-US" dirty="0"/>
          </a:p>
        </p:txBody>
      </p:sp>
      <p:sp>
        <p:nvSpPr>
          <p:cNvPr id="7" name="Title 1">
            <a:extLst>
              <a:ext uri="{FF2B5EF4-FFF2-40B4-BE49-F238E27FC236}">
                <a16:creationId xmlns:a16="http://schemas.microsoft.com/office/drawing/2014/main" id="{7AE1576B-B76E-C30B-6457-BB78B547FFA1}"/>
              </a:ext>
            </a:extLst>
          </p:cNvPr>
          <p:cNvSpPr txBox="1">
            <a:spLocks/>
          </p:cNvSpPr>
          <p:nvPr/>
        </p:nvSpPr>
        <p:spPr>
          <a:xfrm>
            <a:off x="4815838" y="5650413"/>
            <a:ext cx="6826893" cy="798285"/>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zh-CN" sz="2000" b="1" dirty="0" err="1">
                <a:solidFill>
                  <a:srgbClr val="0070C0"/>
                </a:solidFill>
                <a:latin typeface="微软雅黑" panose="020B0503020204020204" pitchFamily="34" charset="-122"/>
                <a:ea typeface="微软雅黑" panose="020B0503020204020204" pitchFamily="34" charset="-122"/>
              </a:rPr>
              <a:t>AwesomeYuer@Microshaoft</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sz="2000" b="1" dirty="0">
                <a:solidFill>
                  <a:srgbClr val="0070C0"/>
                </a:solidFill>
                <a:latin typeface="微软雅黑" panose="020B0503020204020204" pitchFamily="34" charset="-122"/>
                <a:ea typeface="微软雅黑" panose="020B0503020204020204" pitchFamily="34" charset="-122"/>
              </a:rPr>
              <a:t>2023</a:t>
            </a:r>
            <a:r>
              <a:rPr lang="zh-CN" altLang="en-US" sz="2000" b="1" dirty="0">
                <a:solidFill>
                  <a:srgbClr val="0070C0"/>
                </a:solidFill>
                <a:latin typeface="微软雅黑" panose="020B0503020204020204" pitchFamily="34" charset="-122"/>
                <a:ea typeface="微软雅黑" panose="020B0503020204020204" pitchFamily="34" charset="-122"/>
              </a:rPr>
              <a:t>年</a:t>
            </a:r>
            <a:r>
              <a:rPr lang="en-US" altLang="zh-CN" sz="2000" b="1" dirty="0">
                <a:solidFill>
                  <a:srgbClr val="0070C0"/>
                </a:solidFill>
                <a:latin typeface="微软雅黑" panose="020B0503020204020204" pitchFamily="34" charset="-122"/>
                <a:ea typeface="微软雅黑" panose="020B0503020204020204" pitchFamily="34" charset="-122"/>
              </a:rPr>
              <a:t>5</a:t>
            </a:r>
            <a:r>
              <a:rPr lang="zh-CN" altLang="en-US" sz="2000" b="1" dirty="0">
                <a:solidFill>
                  <a:srgbClr val="0070C0"/>
                </a:solidFill>
                <a:latin typeface="微软雅黑" panose="020B0503020204020204" pitchFamily="34" charset="-122"/>
                <a:ea typeface="微软雅黑" panose="020B0503020204020204" pitchFamily="34" charset="-122"/>
              </a:rPr>
              <a:t>月</a:t>
            </a:r>
            <a:endParaRPr lang="en-US" sz="20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931817"/>
            <a:ext cx="10515600" cy="5826034"/>
          </a:xfrm>
        </p:spPr>
        <p:txBody>
          <a:bodyPr>
            <a:normAutofit fontScale="47500" lnSpcReduction="20000"/>
          </a:bodyPr>
          <a:lstStyle/>
          <a:p>
            <a:r>
              <a:rPr lang="zh-CN" altLang="en-US" sz="3400" b="1" dirty="0">
                <a:latin typeface="微软雅黑" panose="020B0503020204020204" pitchFamily="34" charset="-122"/>
                <a:ea typeface="微软雅黑" panose="020B0503020204020204" pitchFamily="34" charset="-122"/>
              </a:rPr>
              <a:t>选型依据</a:t>
            </a:r>
            <a:endParaRPr lang="en-US" altLang="zh-CN" sz="34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经典、专业、开源、可分发商用合法许可产品</a:t>
            </a:r>
            <a:endParaRPr lang="en-US" altLang="zh-CN" sz="29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可自主非托管</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a:t>
            </a:r>
            <a:r>
              <a:rPr lang="zh-CN" altLang="en-US" sz="2900" b="1" dirty="0">
                <a:latin typeface="微软雅黑" panose="020B0503020204020204" pitchFamily="34" charset="-122"/>
                <a:ea typeface="微软雅黑" panose="020B0503020204020204" pitchFamily="34" charset="-122"/>
              </a:rPr>
              <a:t>可用</a:t>
            </a:r>
            <a:endParaRPr lang="en-US" altLang="zh-CN" sz="2900" b="1" dirty="0">
              <a:latin typeface="微软雅黑" panose="020B0503020204020204" pitchFamily="34" charset="-122"/>
              <a:ea typeface="微软雅黑" panose="020B0503020204020204" pitchFamily="34" charset="-122"/>
            </a:endParaRPr>
          </a:p>
          <a:p>
            <a:pPr lvl="2"/>
            <a:r>
              <a:rPr lang="en-US" altLang="zh-CN" sz="2500" b="1" dirty="0">
                <a:latin typeface="微软雅黑" panose="020B0503020204020204" pitchFamily="34" charset="-122"/>
                <a:ea typeface="微软雅黑" panose="020B0503020204020204" pitchFamily="34" charset="-122"/>
              </a:rPr>
              <a:t>AKS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Container</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SaaS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PaaS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VM</a:t>
            </a:r>
          </a:p>
          <a:p>
            <a:r>
              <a:rPr lang="zh-CN" altLang="en-US" sz="3400" b="1" dirty="0">
                <a:latin typeface="微软雅黑" panose="020B0503020204020204" pitchFamily="34" charset="-122"/>
                <a:ea typeface="微软雅黑" panose="020B0503020204020204" pitchFamily="34" charset="-122"/>
              </a:rPr>
              <a:t>主要选型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Milvus</a:t>
            </a:r>
          </a:p>
          <a:p>
            <a:pPr lvl="1"/>
            <a:r>
              <a:rPr lang="en-US" altLang="zh-CN" sz="2900" b="1" dirty="0">
                <a:latin typeface="微软雅黑" panose="020B0503020204020204" pitchFamily="34" charset="-122"/>
                <a:ea typeface="微软雅黑" panose="020B0503020204020204" pitchFamily="34" charset="-122"/>
              </a:rPr>
              <a:t>Azure VM + Ubuntu + Docker + </a:t>
            </a:r>
            <a:r>
              <a:rPr lang="en-US" altLang="zh-CN" sz="2900" b="1" dirty="0" err="1">
                <a:latin typeface="微软雅黑" panose="020B0503020204020204" pitchFamily="34" charset="-122"/>
                <a:ea typeface="微软雅黑" panose="020B0503020204020204" pitchFamily="34" charset="-122"/>
              </a:rPr>
              <a:t>Qdrant</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Chroma</a:t>
            </a:r>
          </a:p>
          <a:p>
            <a:pPr lvl="1"/>
            <a:r>
              <a:rPr lang="en-US" altLang="zh-CN" sz="2900" b="1" dirty="0">
                <a:latin typeface="微软雅黑" panose="020B0503020204020204" pitchFamily="34" charset="-122"/>
                <a:ea typeface="微软雅黑" panose="020B0503020204020204" pitchFamily="34" charset="-122"/>
              </a:rPr>
              <a:t>Azure VM + Ubuntu + Docker + PostgreSQL +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Extension</a:t>
            </a:r>
          </a:p>
          <a:p>
            <a:pPr lvl="1"/>
            <a:r>
              <a:rPr lang="en-US" altLang="zh-CN" sz="2900" b="1" dirty="0">
                <a:latin typeface="微软雅黑" panose="020B0503020204020204" pitchFamily="34" charset="-122"/>
                <a:ea typeface="微软雅黑" panose="020B0503020204020204" pitchFamily="34" charset="-122"/>
              </a:rPr>
              <a:t>Azure VM + Ubuntu + Docker + Redis + </a:t>
            </a:r>
            <a:r>
              <a:rPr lang="en-US" altLang="zh-CN" sz="2900" b="1" dirty="0" err="1">
                <a:latin typeface="微软雅黑" panose="020B0503020204020204" pitchFamily="34" charset="-122"/>
                <a:ea typeface="微软雅黑" panose="020B0503020204020204" pitchFamily="34" charset="-122"/>
              </a:rPr>
              <a:t>RediSearch</a:t>
            </a:r>
            <a:r>
              <a:rPr lang="en-US" altLang="zh-CN" sz="2900" b="1" dirty="0">
                <a:latin typeface="微软雅黑" panose="020B0503020204020204" pitchFamily="34" charset="-122"/>
                <a:ea typeface="微软雅黑" panose="020B0503020204020204" pitchFamily="34" charset="-122"/>
              </a:rPr>
              <a:t> Module</a:t>
            </a:r>
          </a:p>
          <a:p>
            <a:r>
              <a:rPr lang="zh-CN" altLang="en-US" sz="3400" b="1" dirty="0">
                <a:latin typeface="微软雅黑" panose="020B0503020204020204" pitchFamily="34" charset="-122"/>
                <a:ea typeface="微软雅黑" panose="020B0503020204020204" pitchFamily="34" charset="-122"/>
              </a:rPr>
              <a:t>其他选型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PostgreSQL SaaS </a:t>
            </a:r>
            <a:r>
              <a:rPr lang="zh-CN" altLang="en-US" sz="2900" b="1" dirty="0">
                <a:latin typeface="微软雅黑" panose="020B0503020204020204" pitchFamily="34" charset="-122"/>
                <a:ea typeface="微软雅黑" panose="020B0503020204020204" pitchFamily="34" charset="-122"/>
              </a:rPr>
              <a:t>目前不支持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扩展</a:t>
            </a:r>
            <a:endParaRPr lang="en-US" altLang="zh-CN" sz="29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pPr lvl="1"/>
            <a:r>
              <a:rPr lang="en-US" sz="2900" b="1" dirty="0">
                <a:latin typeface="微软雅黑" panose="020B0503020204020204" pitchFamily="34" charset="-122"/>
                <a:ea typeface="微软雅黑" panose="020B0503020204020204" pitchFamily="34" charset="-122"/>
              </a:rPr>
              <a:t>Azure </a:t>
            </a:r>
            <a:r>
              <a:rPr lang="en-US" altLang="zh-CN" sz="2900" b="1" dirty="0">
                <a:latin typeface="微软雅黑" panose="020B0503020204020204" pitchFamily="34" charset="-122"/>
                <a:ea typeface="微软雅黑" panose="020B0503020204020204" pitchFamily="34" charset="-122"/>
              </a:rPr>
              <a:t>S</a:t>
            </a:r>
            <a:r>
              <a:rPr lang="en-US" sz="2900" b="1" dirty="0">
                <a:latin typeface="微软雅黑" panose="020B0503020204020204" pitchFamily="34" charset="-122"/>
                <a:ea typeface="微软雅黑" panose="020B0503020204020204" pitchFamily="34" charset="-122"/>
              </a:rPr>
              <a:t>aaS: Redis Enterprise + </a:t>
            </a:r>
            <a:r>
              <a:rPr lang="en-US" sz="2900" b="1" dirty="0" err="1">
                <a:latin typeface="微软雅黑" panose="020B0503020204020204" pitchFamily="34" charset="-122"/>
                <a:ea typeface="微软雅黑" panose="020B0503020204020204" pitchFamily="34" charset="-122"/>
              </a:rPr>
              <a:t>Redi</a:t>
            </a:r>
            <a:r>
              <a:rPr lang="en-US" altLang="zh-CN" sz="2900" b="1" dirty="0" err="1">
                <a:latin typeface="微软雅黑" panose="020B0503020204020204" pitchFamily="34" charset="-122"/>
                <a:ea typeface="微软雅黑" panose="020B0503020204020204" pitchFamily="34" charset="-122"/>
              </a:rPr>
              <a:t>Search</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模块</a:t>
            </a:r>
            <a:r>
              <a:rPr lang="en-US" altLang="zh-CN" sz="2900" b="1" dirty="0">
                <a:latin typeface="微软雅黑" panose="020B0503020204020204" pitchFamily="34" charset="-122"/>
                <a:ea typeface="微软雅黑" panose="020B0503020204020204" pitchFamily="34" charset="-122"/>
              </a:rPr>
              <a:t>@ </a:t>
            </a:r>
            <a:r>
              <a:rPr lang="en-US" altLang="zh-CN" sz="2900" b="1" dirty="0">
                <a:highlight>
                  <a:srgbClr val="FFFF00"/>
                </a:highlight>
                <a:latin typeface="微软雅黑" panose="020B0503020204020204" pitchFamily="34" charset="-122"/>
                <a:ea typeface="微软雅黑" panose="020B0503020204020204" pitchFamily="34" charset="-122"/>
              </a:rPr>
              <a:t>East US</a:t>
            </a:r>
          </a:p>
          <a:p>
            <a:pPr lvl="2"/>
            <a:r>
              <a:rPr lang="zh-CN" altLang="en-US" sz="2300" b="1" dirty="0">
                <a:highlight>
                  <a:srgbClr val="FFFF00"/>
                </a:highlight>
                <a:latin typeface="微软雅黑" panose="020B0503020204020204" pitchFamily="34" charset="-122"/>
                <a:ea typeface="微软雅黑" panose="020B0503020204020204" pitchFamily="34" charset="-122"/>
              </a:rPr>
              <a:t>持久化：</a:t>
            </a:r>
            <a:r>
              <a:rPr lang="en-US" altLang="zh-CN" sz="2300" b="1" dirty="0">
                <a:highlight>
                  <a:srgbClr val="FFFF00"/>
                </a:highlight>
                <a:latin typeface="微软雅黑" panose="020B0503020204020204" pitchFamily="34" charset="-122"/>
                <a:ea typeface="微软雅黑" panose="020B0503020204020204" pitchFamily="34" charset="-122"/>
              </a:rPr>
              <a:t>backup, </a:t>
            </a:r>
            <a:r>
              <a:rPr lang="zh-CN" altLang="en-US" sz="2300" b="1" dirty="0">
                <a:highlight>
                  <a:srgbClr val="FFFF00"/>
                </a:highlight>
                <a:latin typeface="微软雅黑" panose="020B0503020204020204" pitchFamily="34" charset="-122"/>
                <a:ea typeface="微软雅黑" panose="020B0503020204020204" pitchFamily="34" charset="-122"/>
              </a:rPr>
              <a:t>重启手工 </a:t>
            </a:r>
            <a:r>
              <a:rPr lang="en-US" altLang="zh-CN" sz="2300" b="1" dirty="0">
                <a:highlight>
                  <a:srgbClr val="FFFF00"/>
                </a:highlight>
                <a:latin typeface="微软雅黑" panose="020B0503020204020204" pitchFamily="34" charset="-122"/>
                <a:ea typeface="微软雅黑" panose="020B0503020204020204" pitchFamily="34" charset="-122"/>
              </a:rPr>
              <a:t>restore???</a:t>
            </a: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到 </a:t>
            </a:r>
            <a:r>
              <a:rPr lang="en-US" altLang="zh-CN" sz="2300" b="1" dirty="0">
                <a:latin typeface="微软雅黑" panose="020B0503020204020204" pitchFamily="34" charset="-122"/>
                <a:ea typeface="微软雅黑" panose="020B0503020204020204" pitchFamily="34" charset="-122"/>
              </a:rPr>
              <a:t>EU 225k</a:t>
            </a:r>
            <a:r>
              <a:rPr lang="zh-CN" altLang="en-US" sz="2300" b="1" dirty="0">
                <a:latin typeface="微软雅黑" panose="020B0503020204020204" pitchFamily="34" charset="-122"/>
                <a:ea typeface="微软雅黑" panose="020B0503020204020204" pitchFamily="34" charset="-122"/>
              </a:rPr>
              <a:t> 数据铺底时间很长 </a:t>
            </a:r>
            <a:r>
              <a:rPr lang="en-US" altLang="zh-CN" sz="2300" b="1" dirty="0">
                <a:latin typeface="微软雅黑" panose="020B0503020204020204" pitchFamily="34" charset="-122"/>
                <a:ea typeface="微软雅黑" panose="020B0503020204020204" pitchFamily="34" charset="-122"/>
              </a:rPr>
              <a:t>90</a:t>
            </a:r>
            <a:r>
              <a:rPr lang="zh-CN" altLang="en-US" sz="2300" b="1" dirty="0">
                <a:latin typeface="微软雅黑" panose="020B0503020204020204" pitchFamily="34" charset="-122"/>
                <a:ea typeface="微软雅黑" panose="020B0503020204020204" pitchFamily="34" charset="-122"/>
              </a:rPr>
              <a:t>分钟</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经测试功能就绪，支持 </a:t>
            </a:r>
            <a:r>
              <a:rPr lang="en-US" sz="2300" b="1" dirty="0" err="1">
                <a:latin typeface="微软雅黑" panose="020B0503020204020204" pitchFamily="34" charset="-122"/>
                <a:ea typeface="微软雅黑" panose="020B0503020204020204" pitchFamily="34" charset="-122"/>
              </a:rPr>
              <a:t>Redi</a:t>
            </a:r>
            <a:r>
              <a:rPr lang="en-US" altLang="zh-CN" sz="2300" b="1" dirty="0" err="1">
                <a:latin typeface="微软雅黑" panose="020B0503020204020204" pitchFamily="34" charset="-122"/>
                <a:ea typeface="微软雅黑" panose="020B0503020204020204" pitchFamily="34" charset="-122"/>
              </a:rPr>
              <a:t>Search</a:t>
            </a:r>
            <a:r>
              <a:rPr lang="en-US" altLang="zh-CN" sz="2300" b="1" dirty="0">
                <a:latin typeface="微软雅黑" panose="020B0503020204020204" pitchFamily="34" charset="-122"/>
                <a:ea typeface="微软雅黑" panose="020B0503020204020204" pitchFamily="34" charset="-122"/>
              </a:rPr>
              <a:t> </a:t>
            </a:r>
            <a:r>
              <a:rPr lang="zh-CN" altLang="en-US" sz="2300" b="1" dirty="0">
                <a:latin typeface="微软雅黑" panose="020B0503020204020204" pitchFamily="34" charset="-122"/>
                <a:ea typeface="微软雅黑" panose="020B0503020204020204" pitchFamily="34" charset="-122"/>
              </a:rPr>
              <a:t>向量检索</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调用 </a:t>
            </a:r>
            <a:r>
              <a:rPr lang="en-US" altLang="zh-CN" sz="2300" b="1" dirty="0">
                <a:latin typeface="微软雅黑" panose="020B0503020204020204" pitchFamily="34" charset="-122"/>
                <a:ea typeface="微软雅黑" panose="020B0503020204020204" pitchFamily="34" charset="-122"/>
              </a:rPr>
              <a:t>EU </a:t>
            </a:r>
            <a:r>
              <a:rPr lang="zh-CN" altLang="en-US" sz="2300" b="1" dirty="0">
                <a:latin typeface="微软雅黑" panose="020B0503020204020204" pitchFamily="34" charset="-122"/>
                <a:ea typeface="微软雅黑" panose="020B0503020204020204" pitchFamily="34" charset="-122"/>
              </a:rPr>
              <a:t>平均时长 </a:t>
            </a:r>
            <a:r>
              <a:rPr lang="en-US" altLang="zh-CN" sz="2300" b="1" dirty="0">
                <a:latin typeface="微软雅黑" panose="020B0503020204020204" pitchFamily="34" charset="-122"/>
                <a:ea typeface="微软雅黑" panose="020B0503020204020204" pitchFamily="34" charset="-122"/>
              </a:rPr>
              <a:t>1</a:t>
            </a:r>
            <a:r>
              <a:rPr lang="zh-CN" altLang="en-US" sz="2300" b="1" dirty="0">
                <a:latin typeface="微软雅黑" panose="020B0503020204020204" pitchFamily="34" charset="-122"/>
                <a:ea typeface="微软雅黑" panose="020B0503020204020204" pitchFamily="34" charset="-122"/>
              </a:rPr>
              <a:t>秒</a:t>
            </a:r>
            <a:r>
              <a:rPr lang="en-US" altLang="zh-CN" sz="2300" b="1" dirty="0">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笔</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rPr>
              <a:t>向量相似度 </a:t>
            </a:r>
            <a:r>
              <a:rPr lang="en-US" altLang="zh-CN" sz="2000" dirty="0">
                <a:solidFill>
                  <a:srgbClr val="0070C0"/>
                </a:solidFill>
                <a:latin typeface="微软雅黑" panose="020B0503020204020204" pitchFamily="34" charset="-122"/>
                <a:ea typeface="微软雅黑" panose="020B0503020204020204" pitchFamily="34" charset="-122"/>
              </a:rPr>
              <a:t>|</a:t>
            </a:r>
            <a:r>
              <a:rPr lang="zh-CN" altLang="en-US" sz="2000" dirty="0">
                <a:solidFill>
                  <a:srgbClr val="0070C0"/>
                </a:solidFill>
                <a:latin typeface="微软雅黑" panose="020B0503020204020204" pitchFamily="34" charset="-122"/>
                <a:ea typeface="微软雅黑" panose="020B0503020204020204" pitchFamily="34" charset="-122"/>
              </a:rPr>
              <a:t>雷迪斯</a:t>
            </a:r>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74170" y="470263"/>
            <a:ext cx="11956869"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性能基准测试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虽然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altLang="zh-CN" sz="4800" dirty="0">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Chroma </a:t>
            </a:r>
            <a:r>
              <a:rPr lang="zh-CN" altLang="en-US" sz="4800" dirty="0">
                <a:latin typeface="微软雅黑" panose="020B0503020204020204" pitchFamily="34" charset="-122"/>
                <a:ea typeface="微软雅黑" panose="020B0503020204020204" pitchFamily="34" charset="-122"/>
              </a:rPr>
              <a:t>向量检索直接引用：</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HttpClient</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Linux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导入数据到向量数据库 放弃</a:t>
            </a:r>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a:t>
            </a:r>
            <a:r>
              <a:rPr lang="en-US" sz="4400" dirty="0" err="1">
                <a:solidFill>
                  <a:srgbClr val="0070C0"/>
                </a:solidFill>
                <a:hlinkClick r:id="rId4">
                  <a:extLst>
                    <a:ext uri="{A12FA001-AC4F-418D-AE19-62706E023703}">
                      <ahyp:hlinkClr xmlns:ahyp="http://schemas.microsoft.com/office/drawing/2018/hyperlinkcolor" val="tx"/>
                    </a:ext>
                  </a:extLst>
                </a:hlinkClick>
              </a:rPr>
              <a:t>Getting_started_with_Qdrant.ipynb</a:t>
            </a:r>
            <a:r>
              <a:rPr lang="en-US" sz="4400" dirty="0">
                <a:solidFill>
                  <a:srgbClr val="0070C0"/>
                </a:solidFill>
                <a:hlinkClick r:id="rId4">
                  <a:extLst>
                    <a:ext uri="{A12FA001-AC4F-418D-AE19-62706E023703}">
                      <ahyp:hlinkClr xmlns:ahyp="http://schemas.microsoft.com/office/drawing/2018/hyperlinkcolor" val="tx"/>
                    </a:ext>
                  </a:extLst>
                </a:hlinkClick>
              </a:rPr>
              <a:t> at dev · </a:t>
            </a:r>
            <a:r>
              <a:rPr lang="en-US" sz="4400" dirty="0" err="1">
                <a:solidFill>
                  <a:srgbClr val="0070C0"/>
                </a:solidFill>
                <a:hlinkClick r:id="rId4">
                  <a:extLst>
                    <a:ext uri="{A12FA001-AC4F-418D-AE19-62706E023703}">
                      <ahyp:hlinkClr xmlns:ahyp="http://schemas.microsoft.com/office/drawing/2018/hyperlinkcolor" val="tx"/>
                    </a:ext>
                  </a:extLst>
                </a:hlinkClick>
              </a:rPr>
              <a:t>AwesomeYuer</a:t>
            </a:r>
            <a:r>
              <a:rPr lang="en-US" sz="4400" dirty="0">
                <a:solidFill>
                  <a:srgbClr val="0070C0"/>
                </a:solidFill>
                <a:hlinkClick r:id="rId4">
                  <a:extLst>
                    <a:ext uri="{A12FA001-AC4F-418D-AE19-62706E023703}">
                      <ahyp:hlinkClr xmlns:ahyp="http://schemas.microsoft.com/office/drawing/2018/hyperlinkcolor" val="tx"/>
                    </a:ext>
                  </a:extLst>
                </a:hlinkClick>
              </a:rPr>
              <a:t>/</a:t>
            </a:r>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通用客户端管理工具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通用客户端管理工具，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/Desktop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（功能简陋，基本不可用），源码级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4244873032"/>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Chroma + Docker + 305k</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solidFill>
                  <a:srgbClr val="FF0000"/>
                </a:solidFill>
                <a:highlight>
                  <a:srgbClr val="FFFF00"/>
                </a:highlight>
                <a:latin typeface="微软雅黑" panose="020B0503020204020204" pitchFamily="34" charset="-122"/>
                <a:ea typeface="微软雅黑" panose="020B0503020204020204" pitchFamily="34" charset="-122"/>
              </a:rPr>
              <a:t>压力测试</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无并发压力的</a:t>
            </a:r>
            <a:r>
              <a:rPr lang="zh-CN" altLang="en-US" dirty="0">
                <a:solidFill>
                  <a:srgbClr val="FF0000"/>
                </a:solidFill>
                <a:latin typeface="微软雅黑" panose="020B0503020204020204" pitchFamily="34" charset="-122"/>
                <a:ea typeface="微软雅黑" panose="020B0503020204020204" pitchFamily="34" charset="-122"/>
              </a:rPr>
              <a:t>性能基准测试</a:t>
            </a:r>
            <a:endParaRPr lang="en-US" altLang="zh-CN" dirty="0">
              <a:solidFill>
                <a:srgbClr val="FF000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1"/>
            <a:ext cx="10515600" cy="487680"/>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04553"/>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1200" b="1" dirty="0" err="1">
                <a:latin typeface="微软雅黑" panose="020B0503020204020204" pitchFamily="34" charset="-122"/>
                <a:ea typeface="微软雅黑" panose="020B0503020204020204" pitchFamily="34" charset="-122"/>
              </a:rPr>
              <a:t>PgSQL</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 </a:t>
            </a:r>
            <a:r>
              <a:rPr lang="en-US" altLang="zh-CN" sz="1200" b="1" dirty="0">
                <a:highlight>
                  <a:srgbClr val="FFFF00"/>
                </a:highlight>
                <a:latin typeface="微软雅黑" panose="020B0503020204020204" pitchFamily="34" charset="-122"/>
                <a:ea typeface="微软雅黑" panose="020B0503020204020204" pitchFamily="34" charset="-122"/>
              </a:rPr>
              <a:t>11w</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en-US" altLang="zh-CN" sz="1200" b="1" dirty="0" err="1">
                <a:latin typeface="微软雅黑" panose="020B0503020204020204" pitchFamily="34" charset="-122"/>
                <a:ea typeface="微软雅黑" panose="020B0503020204020204" pitchFamily="34" charset="-122"/>
              </a:rPr>
              <a:t>Openai</a:t>
            </a:r>
            <a:r>
              <a:rPr lang="en-US" altLang="zh-CN" sz="1200" b="1" dirty="0">
                <a:latin typeface="微软雅黑" panose="020B0503020204020204" pitchFamily="34" charset="-122"/>
                <a:ea typeface="微软雅黑" panose="020B0503020204020204" pitchFamily="34" charset="-122"/>
              </a:rPr>
              <a:t>-cookbook Wikipedia </a:t>
            </a:r>
            <a:r>
              <a:rPr lang="en-US" altLang="zh-CN" sz="1200" b="1" dirty="0">
                <a:highlight>
                  <a:srgbClr val="FFFF00"/>
                </a:highlight>
                <a:latin typeface="微软雅黑" panose="020B0503020204020204" pitchFamily="34" charset="-122"/>
                <a:ea typeface="微软雅黑" panose="020B0503020204020204" pitchFamily="34" charset="-122"/>
              </a:rPr>
              <a:t>25k</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文档向量</a:t>
            </a:r>
            <a:endParaRPr lang="en-US" altLang="zh-CN" sz="1200" b="1" dirty="0">
              <a:latin typeface="微软雅黑" panose="020B0503020204020204" pitchFamily="34" charset="-122"/>
              <a:ea typeface="微软雅黑" panose="020B0503020204020204" pitchFamily="34" charset="-122"/>
            </a:endParaRPr>
          </a:p>
          <a:p>
            <a:pPr lvl="1"/>
            <a:r>
              <a:rPr lang="en-US" altLang="zh-CN" sz="1200" b="1" dirty="0" err="1">
                <a:latin typeface="微软雅黑" panose="020B0503020204020204" pitchFamily="34" charset="-122"/>
                <a:ea typeface="微软雅黑" panose="020B0503020204020204" pitchFamily="34" charset="-122"/>
              </a:rPr>
              <a:t>RediSearch</a:t>
            </a:r>
            <a:r>
              <a:rPr lang="en-US" altLang="zh-CN" sz="1200" b="1" dirty="0">
                <a:latin typeface="微软雅黑" panose="020B0503020204020204" pitchFamily="34" charset="-122"/>
                <a:ea typeface="微软雅黑" panose="020B0503020204020204" pitchFamily="34" charset="-122"/>
              </a:rPr>
              <a:t>: </a:t>
            </a:r>
            <a:r>
              <a:rPr lang="en-US" altLang="zh-CN" sz="1200" b="1" dirty="0" err="1">
                <a:latin typeface="微软雅黑" panose="020B0503020204020204" pitchFamily="34" charset="-122"/>
                <a:ea typeface="微软雅黑" panose="020B0503020204020204" pitchFamily="34" charset="-122"/>
              </a:rPr>
              <a:t>Openai</a:t>
            </a:r>
            <a:r>
              <a:rPr lang="en-US" altLang="zh-CN" sz="1200" b="1" dirty="0">
                <a:latin typeface="微软雅黑" panose="020B0503020204020204" pitchFamily="34" charset="-122"/>
                <a:ea typeface="微软雅黑" panose="020B0503020204020204" pitchFamily="34" charset="-122"/>
              </a:rPr>
              <a:t>-cookbook Wikipedia </a:t>
            </a:r>
            <a:r>
              <a:rPr lang="en-US" altLang="zh-CN" sz="1200" b="1" dirty="0">
                <a:highlight>
                  <a:srgbClr val="FFFF00"/>
                </a:highlight>
                <a:latin typeface="微软雅黑" panose="020B0503020204020204" pitchFamily="34" charset="-122"/>
                <a:ea typeface="微软雅黑" panose="020B0503020204020204" pitchFamily="34" charset="-122"/>
              </a:rPr>
              <a:t>25k</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文档向量</a:t>
            </a:r>
            <a:r>
              <a:rPr lang="en-US" altLang="zh-CN" sz="1200" b="1" dirty="0">
                <a:latin typeface="微软雅黑" panose="020B0503020204020204" pitchFamily="34" charset="-122"/>
                <a:ea typeface="微软雅黑" panose="020B0503020204020204" pitchFamily="34" charset="-122"/>
              </a:rPr>
              <a:t>/</a:t>
            </a:r>
            <a:r>
              <a:rPr lang="en-US" altLang="zh-CN" sz="1200" b="1" dirty="0" err="1">
                <a:latin typeface="微软雅黑" panose="020B0503020204020204" pitchFamily="34" charset="-122"/>
                <a:ea typeface="微软雅黑" panose="020B0503020204020204" pitchFamily="34" charset="-122"/>
              </a:rPr>
              <a:t>RediSearch</a:t>
            </a:r>
            <a:r>
              <a:rPr lang="en-US" altLang="zh-CN" sz="1200" b="1" dirty="0">
                <a:latin typeface="微软雅黑" panose="020B0503020204020204" pitchFamily="34" charset="-122"/>
                <a:ea typeface="微软雅黑" panose="020B0503020204020204" pitchFamily="34" charset="-122"/>
              </a:rPr>
              <a:t> </a:t>
            </a:r>
            <a:r>
              <a:rPr lang="en-US" altLang="zh-CN" sz="1200" b="1" dirty="0">
                <a:highlight>
                  <a:srgbClr val="FFFF00"/>
                </a:highlight>
                <a:latin typeface="微软雅黑" panose="020B0503020204020204" pitchFamily="34" charset="-122"/>
                <a:ea typeface="微软雅黑" panose="020B0503020204020204" pitchFamily="34" charset="-122"/>
              </a:rPr>
              <a:t>225k</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随机向量</a:t>
            </a:r>
            <a:endParaRPr lang="en-US" altLang="zh-CN" sz="1200" b="1" dirty="0">
              <a:latin typeface="微软雅黑" panose="020B0503020204020204" pitchFamily="34" charset="-122"/>
              <a:ea typeface="微软雅黑" panose="020B0503020204020204" pitchFamily="34" charset="-122"/>
            </a:endParaRPr>
          </a:p>
          <a:p>
            <a:pPr lvl="1"/>
            <a:r>
              <a:rPr lang="en-US" altLang="zh-CN" sz="1200" b="1" dirty="0" err="1">
                <a:latin typeface="微软雅黑" panose="020B0503020204020204" pitchFamily="34" charset="-122"/>
                <a:ea typeface="微软雅黑" panose="020B0503020204020204" pitchFamily="34" charset="-122"/>
              </a:rPr>
              <a:t>Qdrant</a:t>
            </a:r>
            <a:r>
              <a:rPr lang="en-US" altLang="zh-CN" sz="1200" b="1" dirty="0">
                <a:latin typeface="微软雅黑" panose="020B0503020204020204" pitchFamily="34" charset="-122"/>
                <a:ea typeface="微软雅黑" panose="020B0503020204020204" pitchFamily="34" charset="-122"/>
              </a:rPr>
              <a:t>: </a:t>
            </a:r>
            <a:r>
              <a:rPr lang="en-US" altLang="zh-CN" sz="1200" b="1" dirty="0" err="1">
                <a:latin typeface="微软雅黑" panose="020B0503020204020204" pitchFamily="34" charset="-122"/>
                <a:ea typeface="微软雅黑" panose="020B0503020204020204" pitchFamily="34" charset="-122"/>
              </a:rPr>
              <a:t>Openai</a:t>
            </a:r>
            <a:r>
              <a:rPr lang="en-US" altLang="zh-CN" sz="1200" b="1" dirty="0">
                <a:latin typeface="微软雅黑" panose="020B0503020204020204" pitchFamily="34" charset="-122"/>
                <a:ea typeface="微软雅黑" panose="020B0503020204020204" pitchFamily="34" charset="-122"/>
              </a:rPr>
              <a:t>-cookbook Wikipedia </a:t>
            </a:r>
            <a:r>
              <a:rPr lang="en-US" altLang="zh-CN" sz="1200" b="1" dirty="0">
                <a:highlight>
                  <a:srgbClr val="FFFF00"/>
                </a:highlight>
                <a:latin typeface="微软雅黑" panose="020B0503020204020204" pitchFamily="34" charset="-122"/>
                <a:ea typeface="微软雅黑" panose="020B0503020204020204" pitchFamily="34" charset="-122"/>
              </a:rPr>
              <a:t>25k</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文档向量</a:t>
            </a:r>
            <a:r>
              <a:rPr lang="en-US" altLang="zh-CN" sz="1200" b="1" dirty="0">
                <a:latin typeface="微软雅黑" panose="020B0503020204020204" pitchFamily="34" charset="-122"/>
                <a:ea typeface="微软雅黑" panose="020B0503020204020204" pitchFamily="34" charset="-122"/>
              </a:rPr>
              <a:t>/</a:t>
            </a:r>
            <a:r>
              <a:rPr lang="en-US" altLang="zh-CN" sz="1200" b="1" dirty="0">
                <a:highlight>
                  <a:srgbClr val="FFFF00"/>
                </a:highlight>
                <a:latin typeface="微软雅黑" panose="020B0503020204020204" pitchFamily="34" charset="-122"/>
                <a:ea typeface="微软雅黑" panose="020B0503020204020204" pitchFamily="34" charset="-122"/>
              </a:rPr>
              <a:t>50w</a:t>
            </a:r>
            <a:r>
              <a:rPr lang="en-US" altLang="zh-CN" sz="1200" b="1" dirty="0">
                <a:latin typeface="微软雅黑" panose="020B0503020204020204" pitchFamily="34" charset="-122"/>
                <a:ea typeface="微软雅黑" panose="020B0503020204020204" pitchFamily="34" charset="-122"/>
              </a:rPr>
              <a:t>/</a:t>
            </a:r>
            <a:r>
              <a:rPr lang="en-US" altLang="zh-CN" sz="1200" b="1" dirty="0">
                <a:highlight>
                  <a:srgbClr val="FFFF00"/>
                </a:highlight>
                <a:latin typeface="微软雅黑" panose="020B0503020204020204" pitchFamily="34" charset="-122"/>
                <a:ea typeface="微软雅黑" panose="020B0503020204020204" pitchFamily="34" charset="-122"/>
              </a:rPr>
              <a:t>100w</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随机向量</a:t>
            </a:r>
            <a:endParaRPr lang="en-US" altLang="zh-CN" sz="1200" b="1" dirty="0">
              <a:latin typeface="微软雅黑" panose="020B0503020204020204" pitchFamily="34" charset="-122"/>
              <a:ea typeface="微软雅黑" panose="020B0503020204020204" pitchFamily="34" charset="-122"/>
            </a:endParaRPr>
          </a:p>
          <a:p>
            <a:pPr lvl="1"/>
            <a:r>
              <a:rPr lang="en-US" altLang="zh-CN" sz="1200" b="1" dirty="0">
                <a:latin typeface="微软雅黑" panose="020B0503020204020204" pitchFamily="34" charset="-122"/>
                <a:ea typeface="微软雅黑" panose="020B0503020204020204" pitchFamily="34" charset="-122"/>
              </a:rPr>
              <a:t>Milvus: </a:t>
            </a:r>
            <a:r>
              <a:rPr lang="en-US" altLang="zh-CN" sz="1200" b="1" dirty="0">
                <a:highlight>
                  <a:srgbClr val="FFFF00"/>
                </a:highlight>
                <a:latin typeface="微软雅黑" panose="020B0503020204020204" pitchFamily="34" charset="-122"/>
                <a:ea typeface="微软雅黑" panose="020B0503020204020204" pitchFamily="34" charset="-122"/>
              </a:rPr>
              <a:t>50w/100w/150w/200w</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随机向量</a:t>
            </a:r>
            <a:endParaRPr lang="en-US" altLang="zh-CN" sz="1200" b="1" dirty="0">
              <a:latin typeface="微软雅黑" panose="020B0503020204020204" pitchFamily="34" charset="-122"/>
              <a:ea typeface="微软雅黑" panose="020B0503020204020204" pitchFamily="34" charset="-122"/>
            </a:endParaRPr>
          </a:p>
          <a:p>
            <a:pPr lvl="1"/>
            <a:r>
              <a:rPr lang="en-US" altLang="zh-CN" sz="1200" b="1" dirty="0">
                <a:latin typeface="微软雅黑" panose="020B0503020204020204" pitchFamily="34" charset="-122"/>
                <a:ea typeface="微软雅黑" panose="020B0503020204020204" pitchFamily="34" charset="-122"/>
              </a:rPr>
              <a:t>Chroma: </a:t>
            </a:r>
            <a:r>
              <a:rPr lang="en-US" altLang="zh-CN" sz="1200" b="1" dirty="0">
                <a:highlight>
                  <a:srgbClr val="FFFF00"/>
                </a:highlight>
                <a:latin typeface="微软雅黑" panose="020B0503020204020204" pitchFamily="34" charset="-122"/>
                <a:ea typeface="微软雅黑" panose="020B0503020204020204" pitchFamily="34" charset="-122"/>
              </a:rPr>
              <a:t>305k</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随机向量</a:t>
            </a:r>
            <a:endParaRPr lang="en-US" altLang="zh-CN" sz="12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1100" b="1" dirty="0" err="1">
                <a:latin typeface="微软雅黑" panose="020B0503020204020204" pitchFamily="34" charset="-122"/>
                <a:ea typeface="微软雅黑" panose="020B0503020204020204" pitchFamily="34" charset="-122"/>
              </a:rPr>
              <a:t>PgSQL</a:t>
            </a:r>
            <a:endParaRPr lang="en-US" altLang="zh-CN" sz="1100" b="1" dirty="0">
              <a:latin typeface="微软雅黑" panose="020B0503020204020204" pitchFamily="34" charset="-122"/>
              <a:ea typeface="微软雅黑" panose="020B0503020204020204" pitchFamily="34" charset="-122"/>
            </a:endParaRP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1100" b="1" dirty="0">
                <a:highlight>
                  <a:srgbClr val="FFFF00"/>
                </a:highlight>
                <a:latin typeface="微软雅黑" panose="020B0503020204020204" pitchFamily="34" charset="-122"/>
                <a:ea typeface="微软雅黑" panose="020B0503020204020204" pitchFamily="34" charset="-122"/>
              </a:rPr>
              <a:t> cosine </a:t>
            </a:r>
            <a:r>
              <a:rPr lang="zh-CN" altLang="en-US" sz="1100" b="1" dirty="0">
                <a:latin typeface="微软雅黑" panose="020B0503020204020204" pitchFamily="34" charset="-122"/>
                <a:ea typeface="微软雅黑" panose="020B0503020204020204" pitchFamily="34" charset="-122"/>
              </a:rPr>
              <a:t>相关优化索引，按与随机查询向量 </a:t>
            </a:r>
            <a:r>
              <a:rPr lang="zh-CN" altLang="en-US" sz="1100" b="1" dirty="0">
                <a:highlight>
                  <a:srgbClr val="FFFF00"/>
                </a:highlight>
                <a:latin typeface="微软雅黑" panose="020B0503020204020204" pitchFamily="34" charset="-122"/>
                <a:ea typeface="微软雅黑" panose="020B0503020204020204" pitchFamily="34" charset="-122"/>
              </a:rPr>
              <a:t>余弦距离 正序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1"/>
            <a:r>
              <a:rPr lang="en-US" altLang="zh-CN" sz="1100" b="1" dirty="0">
                <a:latin typeface="微软雅黑" panose="020B0503020204020204" pitchFamily="34" charset="-122"/>
                <a:ea typeface="微软雅黑" panose="020B0503020204020204" pitchFamily="34" charset="-122"/>
              </a:rPr>
              <a:t>Redis</a:t>
            </a: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1100" b="1" dirty="0">
                <a:latin typeface="微软雅黑" panose="020B0503020204020204" pitchFamily="34" charset="-122"/>
                <a:ea typeface="微软雅黑" panose="020B0503020204020204" pitchFamily="34" charset="-122"/>
              </a:rPr>
              <a:t>索引，按与随机查询向量 </a:t>
            </a:r>
            <a:r>
              <a:rPr lang="en-US" altLang="zh-CN" sz="1100" b="1" dirty="0">
                <a:highlight>
                  <a:srgbClr val="FFFF00"/>
                </a:highlight>
                <a:latin typeface="微软雅黑" panose="020B0503020204020204" pitchFamily="34" charset="-122"/>
                <a:ea typeface="微软雅黑" panose="020B0503020204020204" pitchFamily="34" charset="-122"/>
              </a:rPr>
              <a:t>KNN </a:t>
            </a:r>
            <a:r>
              <a:rPr lang="zh-CN" altLang="en-US" sz="1100" b="1" dirty="0">
                <a:highlight>
                  <a:srgbClr val="FFFF00"/>
                </a:highlight>
                <a:latin typeface="微软雅黑" panose="020B0503020204020204" pitchFamily="34" charset="-122"/>
                <a:ea typeface="微软雅黑" panose="020B0503020204020204" pitchFamily="34" charset="-122"/>
              </a:rPr>
              <a:t>余弦距离 正序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highlight>
                  <a:srgbClr val="FFFF00"/>
                </a:highlight>
                <a:latin typeface="微软雅黑" panose="020B0503020204020204" pitchFamily="34" charset="-122"/>
                <a:ea typeface="微软雅黑" panose="020B0503020204020204" pitchFamily="34" charset="-122"/>
              </a:rPr>
              <a:t>HNSW</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索引，按与随机查询向</a:t>
            </a:r>
            <a:r>
              <a:rPr lang="zh-CN" altLang="en-US" sz="1100" b="1" dirty="0">
                <a:highlight>
                  <a:srgbClr val="FFFF00"/>
                </a:highlight>
                <a:latin typeface="微软雅黑" panose="020B0503020204020204" pitchFamily="34" charset="-122"/>
                <a:ea typeface="微软雅黑" panose="020B0503020204020204" pitchFamily="34" charset="-122"/>
              </a:rPr>
              <a:t>量 </a:t>
            </a:r>
            <a:r>
              <a:rPr lang="en-US" altLang="zh-CN" sz="1100" b="1" dirty="0">
                <a:highlight>
                  <a:srgbClr val="FFFF00"/>
                </a:highlight>
                <a:latin typeface="微软雅黑" panose="020B0503020204020204" pitchFamily="34" charset="-122"/>
                <a:ea typeface="微软雅黑" panose="020B0503020204020204" pitchFamily="34" charset="-122"/>
              </a:rPr>
              <a:t>KNN </a:t>
            </a:r>
            <a:r>
              <a:rPr lang="zh-CN" altLang="en-US" sz="1100" b="1" dirty="0">
                <a:highlight>
                  <a:srgbClr val="FFFF00"/>
                </a:highlight>
                <a:latin typeface="微软雅黑" panose="020B0503020204020204" pitchFamily="34" charset="-122"/>
                <a:ea typeface="微软雅黑" panose="020B0503020204020204" pitchFamily="34" charset="-122"/>
              </a:rPr>
              <a:t>余弦距离 正序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1"/>
            <a:r>
              <a:rPr lang="en-US" altLang="zh-CN" sz="1200" b="1" dirty="0" err="1">
                <a:latin typeface="微软雅黑" panose="020B0503020204020204" pitchFamily="34" charset="-122"/>
                <a:ea typeface="微软雅黑" panose="020B0503020204020204" pitchFamily="34" charset="-122"/>
              </a:rPr>
              <a:t>Qdrant</a:t>
            </a:r>
            <a:endParaRPr lang="en-US" altLang="zh-CN" sz="1200" b="1" dirty="0">
              <a:latin typeface="微软雅黑" panose="020B0503020204020204" pitchFamily="34" charset="-122"/>
              <a:ea typeface="微软雅黑" panose="020B0503020204020204" pitchFamily="34" charset="-122"/>
            </a:endParaRP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highlight>
                  <a:srgbClr val="FFFF00"/>
                </a:highlight>
                <a:latin typeface="微软雅黑" panose="020B0503020204020204" pitchFamily="34" charset="-122"/>
                <a:ea typeface="微软雅黑" panose="020B0503020204020204" pitchFamily="34" charset="-122"/>
              </a:rPr>
              <a:t>HNSW</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索引，</a:t>
            </a:r>
            <a:r>
              <a:rPr lang="en-US" altLang="zh-CN" sz="11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远程调用，按与随机查询向量 </a:t>
            </a:r>
            <a:r>
              <a:rPr lang="zh-CN" altLang="en-US" sz="1100" b="1" dirty="0">
                <a:highlight>
                  <a:srgbClr val="FFFF00"/>
                </a:highlight>
                <a:latin typeface="微软雅黑" panose="020B0503020204020204" pitchFamily="34" charset="-122"/>
                <a:ea typeface="微软雅黑" panose="020B0503020204020204" pitchFamily="34" charset="-122"/>
              </a:rPr>
              <a:t>余弦距离 正序</a:t>
            </a:r>
            <a:r>
              <a:rPr lang="zh-CN" altLang="en-US" sz="1100" b="1" dirty="0">
                <a:latin typeface="微软雅黑" panose="020B0503020204020204" pitchFamily="34" charset="-122"/>
                <a:ea typeface="微软雅黑" panose="020B0503020204020204" pitchFamily="34" charset="-122"/>
              </a:rPr>
              <a:t> 返回数据表中 </a:t>
            </a:r>
            <a:r>
              <a:rPr lang="en-US" altLang="zh-CN" sz="1100" b="1" dirty="0">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highlight>
                  <a:srgbClr val="FFFF00"/>
                </a:highlight>
                <a:latin typeface="微软雅黑" panose="020B0503020204020204" pitchFamily="34" charset="-122"/>
                <a:ea typeface="微软雅黑" panose="020B0503020204020204" pitchFamily="34" charset="-122"/>
              </a:rPr>
              <a:t>HNSW</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索引，</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1100" b="1" dirty="0">
                <a:latin typeface="微软雅黑" panose="020B0503020204020204" pitchFamily="34" charset="-122"/>
                <a:ea typeface="微软雅黑" panose="020B0503020204020204" pitchFamily="34" charset="-122"/>
              </a:rPr>
              <a:t>远程调用，按与随机查询向量 </a:t>
            </a:r>
            <a:r>
              <a:rPr lang="zh-CN" altLang="en-US" sz="1100" b="1" dirty="0">
                <a:highlight>
                  <a:srgbClr val="FFFF00"/>
                </a:highlight>
                <a:latin typeface="微软雅黑" panose="020B0503020204020204" pitchFamily="34" charset="-122"/>
                <a:ea typeface="微软雅黑" panose="020B0503020204020204" pitchFamily="34" charset="-122"/>
              </a:rPr>
              <a:t>余弦距离 正序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1"/>
            <a:r>
              <a:rPr lang="en-US" altLang="zh-CN" sz="1200" b="1" dirty="0">
                <a:latin typeface="微软雅黑" panose="020B0503020204020204" pitchFamily="34" charset="-122"/>
                <a:ea typeface="微软雅黑" panose="020B0503020204020204" pitchFamily="34" charset="-122"/>
              </a:rPr>
              <a:t>Milvus</a:t>
            </a: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highlight>
                  <a:srgbClr val="FFFF00"/>
                </a:highlight>
                <a:latin typeface="微软雅黑" panose="020B0503020204020204" pitchFamily="34" charset="-122"/>
                <a:ea typeface="微软雅黑" panose="020B0503020204020204" pitchFamily="34" charset="-122"/>
              </a:rPr>
              <a:t>HNSW</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索引，</a:t>
            </a:r>
            <a:r>
              <a:rPr lang="en-US" altLang="zh-CN" sz="11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远程调用，按与随机查询向量 </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1100" b="1" dirty="0">
                <a:highlight>
                  <a:srgbClr val="FFFF00"/>
                </a:highlight>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pPr lvl="1"/>
            <a:r>
              <a:rPr lang="en-US" altLang="zh-CN" sz="1300" b="1" dirty="0">
                <a:latin typeface="微软雅黑" panose="020B0503020204020204" pitchFamily="34" charset="-122"/>
                <a:ea typeface="微软雅黑" panose="020B0503020204020204" pitchFamily="34" charset="-122"/>
              </a:rPr>
              <a:t>Chroma</a:t>
            </a:r>
          </a:p>
          <a:p>
            <a:pPr lvl="2"/>
            <a:r>
              <a:rPr lang="zh-CN" altLang="en-US" sz="1100" b="1" dirty="0">
                <a:latin typeface="微软雅黑" panose="020B0503020204020204" pitchFamily="34" charset="-122"/>
                <a:ea typeface="微软雅黑" panose="020B0503020204020204" pitchFamily="34" charset="-122"/>
              </a:rPr>
              <a:t>使用 </a:t>
            </a:r>
            <a:r>
              <a:rPr lang="en-US" altLang="zh-CN" sz="1100" b="1" dirty="0">
                <a:highlight>
                  <a:srgbClr val="FFFF00"/>
                </a:highlight>
                <a:latin typeface="微软雅黑" panose="020B0503020204020204" pitchFamily="34" charset="-122"/>
                <a:ea typeface="微软雅黑" panose="020B0503020204020204" pitchFamily="34" charset="-122"/>
              </a:rPr>
              <a:t>HNSW</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索引，</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Http</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远程调用，按与随机查询向量 </a:t>
            </a:r>
            <a:r>
              <a:rPr lang="zh-CN" altLang="en-US" sz="1100" b="1" dirty="0">
                <a:highlight>
                  <a:srgbClr val="FFFF00"/>
                </a:highlight>
                <a:latin typeface="微软雅黑" panose="020B0503020204020204" pitchFamily="34" charset="-122"/>
                <a:ea typeface="微软雅黑" panose="020B0503020204020204" pitchFamily="34" charset="-122"/>
              </a:rPr>
              <a:t>余弦距离 正序 </a:t>
            </a:r>
            <a:r>
              <a:rPr lang="zh-CN" altLang="en-US" sz="1100" b="1" dirty="0">
                <a:latin typeface="微软雅黑" panose="020B0503020204020204" pitchFamily="34" charset="-122"/>
                <a:ea typeface="微软雅黑" panose="020B0503020204020204" pitchFamily="34" charset="-122"/>
              </a:rPr>
              <a:t>返回数据表中 </a:t>
            </a:r>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1100" b="1" dirty="0">
                <a:latin typeface="微软雅黑" panose="020B0503020204020204" pitchFamily="34" charset="-122"/>
                <a:ea typeface="微软雅黑" panose="020B0503020204020204" pitchFamily="34" charset="-122"/>
              </a:rPr>
              <a:t> </a:t>
            </a:r>
            <a:r>
              <a:rPr lang="zh-CN" altLang="en-US" sz="1100" b="1" dirty="0">
                <a:latin typeface="微软雅黑" panose="020B0503020204020204" pitchFamily="34" charset="-122"/>
                <a:ea typeface="微软雅黑" panose="020B0503020204020204" pitchFamily="34" charset="-122"/>
              </a:rPr>
              <a:t>条结果</a:t>
            </a:r>
            <a:endParaRPr lang="en-US" altLang="zh-CN" sz="1100" b="1" dirty="0">
              <a:latin typeface="微软雅黑" panose="020B0503020204020204" pitchFamily="34" charset="-122"/>
              <a:ea typeface="微软雅黑" panose="020B0503020204020204" pitchFamily="34" charset="-122"/>
            </a:endParaRPr>
          </a:p>
          <a:p>
            <a:r>
              <a:rPr lang="en-US" altLang="zh-CN" sz="1400" b="1" dirty="0" err="1">
                <a:latin typeface="微软雅黑" panose="020B0503020204020204" pitchFamily="34" charset="-122"/>
                <a:ea typeface="微软雅黑" panose="020B0503020204020204" pitchFamily="34" charset="-122"/>
              </a:rPr>
              <a:t>WebApi</a:t>
            </a:r>
            <a:r>
              <a:rPr lang="en-US" altLang="zh-CN" sz="1400" b="1" dirty="0">
                <a:latin typeface="微软雅黑" panose="020B0503020204020204" pitchFamily="34" charset="-122"/>
                <a:ea typeface="微软雅黑" panose="020B0503020204020204" pitchFamily="34" charset="-122"/>
              </a:rPr>
              <a:t> </a:t>
            </a:r>
            <a:r>
              <a:rPr lang="zh-CN" altLang="en-US" sz="1400" b="1" dirty="0">
                <a:latin typeface="微软雅黑" panose="020B0503020204020204" pitchFamily="34" charset="-122"/>
                <a:ea typeface="微软雅黑" panose="020B0503020204020204" pitchFamily="34" charset="-122"/>
              </a:rPr>
              <a:t>并发</a:t>
            </a:r>
            <a:r>
              <a:rPr lang="zh-CN" altLang="en-US" sz="1400" b="1" dirty="0">
                <a:highlight>
                  <a:srgbClr val="FFFF00"/>
                </a:highlight>
                <a:latin typeface="微软雅黑" panose="020B0503020204020204" pitchFamily="34" charset="-122"/>
                <a:ea typeface="微软雅黑" panose="020B0503020204020204" pitchFamily="34" charset="-122"/>
              </a:rPr>
              <a:t>压力测试、</a:t>
            </a:r>
            <a:r>
              <a:rPr lang="zh-CN" altLang="en-US" sz="1400" b="1" dirty="0">
                <a:latin typeface="微软雅黑" panose="020B0503020204020204" pitchFamily="34" charset="-122"/>
                <a:ea typeface="微软雅黑" panose="020B0503020204020204" pitchFamily="34" charset="-122"/>
              </a:rPr>
              <a:t>无并发压力性能基准测试</a:t>
            </a:r>
            <a:endParaRPr lang="en-US" altLang="zh-CN" sz="1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zh-CN" altLang="en-US" b="1" dirty="0">
                <a:latin typeface="微软雅黑" panose="020B0503020204020204" pitchFamily="34" charset="-122"/>
                <a:ea typeface="微软雅黑" panose="020B0503020204020204" pitchFamily="34" charset="-122"/>
              </a:rPr>
              <a:t>探讨 </a:t>
            </a:r>
            <a:r>
              <a:rPr lang="en-US" b="1" dirty="0">
                <a:latin typeface="微软雅黑" panose="020B0503020204020204" pitchFamily="34" charset="-122"/>
                <a:ea typeface="微软雅黑" panose="020B0503020204020204" pitchFamily="34" charset="-122"/>
              </a:rPr>
              <a:t>100 </a:t>
            </a:r>
            <a:r>
              <a:rPr lang="zh-CN" altLang="en-US" b="1" dirty="0">
                <a:latin typeface="微软雅黑" panose="020B0503020204020204" pitchFamily="34" charset="-122"/>
                <a:ea typeface="微软雅黑" panose="020B0503020204020204" pitchFamily="34" charset="-122"/>
              </a:rPr>
              <a:t>万 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10191022"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3000 </a:t>
            </a:r>
            <a:r>
              <a:rPr lang="zh-CN" altLang="en-US" sz="1600" b="1" dirty="0">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300</a:t>
            </a:r>
            <a:r>
              <a:rPr lang="zh-CN" altLang="en-US" sz="1600" b="1" dirty="0">
                <a:highlight>
                  <a:srgbClr val="FFFF00"/>
                </a:highlight>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a:t>
            </a:r>
            <a:r>
              <a:rPr lang="zh-CN" altLang="en-US" sz="1600" b="1" dirty="0">
                <a:highlight>
                  <a:srgbClr val="FFFF00"/>
                </a:highlight>
                <a:latin typeface="微软雅黑" panose="020B0503020204020204" pitchFamily="34" charset="-122"/>
                <a:ea typeface="微软雅黑" panose="020B0503020204020204" pitchFamily="34" charset="-122"/>
              </a:rPr>
              <a:t>块</a:t>
            </a:r>
            <a:r>
              <a:rPr lang="en-US" altLang="zh-CN" sz="1600" b="1" dirty="0">
                <a:latin typeface="微软雅黑" panose="020B0503020204020204" pitchFamily="34" charset="-122"/>
                <a:ea typeface="微软雅黑" panose="020B0503020204020204" pitchFamily="34" charset="-122"/>
              </a:rPr>
              <a:t>, (</a:t>
            </a:r>
            <a:r>
              <a:rPr lang="zh-CN" altLang="en-US" sz="1600" b="1" dirty="0">
                <a:latin typeface="微软雅黑" panose="020B0503020204020204" pitchFamily="34" charset="-122"/>
                <a:ea typeface="微软雅黑" panose="020B0503020204020204" pitchFamily="34" charset="-122"/>
              </a:rPr>
              <a:t>英文</a:t>
            </a:r>
            <a:r>
              <a:rPr lang="en-US" altLang="zh-CN" sz="1600" b="1" dirty="0">
                <a:latin typeface="微软雅黑" panose="020B0503020204020204" pitchFamily="34" charset="-122"/>
                <a:ea typeface="微软雅黑" panose="020B0503020204020204" pitchFamily="34" charset="-122"/>
              </a:rPr>
              <a:t>100 Tokens </a:t>
            </a:r>
            <a:r>
              <a:rPr lang="en-US" sz="1600" b="1" i="0" dirty="0">
                <a:solidFill>
                  <a:srgbClr val="111111"/>
                </a:solidFill>
                <a:effectLst/>
                <a:latin typeface="Roboto" panose="020F0502020204030204" pitchFamily="2" charset="0"/>
              </a:rPr>
              <a:t>≈ 75 Words</a:t>
            </a:r>
            <a:r>
              <a:rPr lang="en-US" altLang="zh-CN" sz="1600" b="1" dirty="0">
                <a:latin typeface="微软雅黑" panose="020B0503020204020204" pitchFamily="34" charset="-122"/>
                <a:ea typeface="微软雅黑" panose="020B0503020204020204" pitchFamily="34" charset="-122"/>
              </a:rPr>
              <a:t>)</a:t>
            </a: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汉字（实测）</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600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文档，考虑：</a:t>
            </a:r>
            <a:r>
              <a:rPr lang="en-US" altLang="zh-CN" sz="1200" b="1" dirty="0">
                <a:highlight>
                  <a:srgbClr val="FFFF00"/>
                </a:highlight>
                <a:latin typeface="微软雅黑" panose="020B0503020204020204" pitchFamily="34" charset="-122"/>
                <a:ea typeface="微软雅黑" panose="020B0503020204020204" pitchFamily="34" charset="-122"/>
              </a:rPr>
              <a:t>Few-Shot</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highlight>
                  <a:srgbClr val="FFFF00"/>
                </a:highlight>
                <a:latin typeface="微软雅黑" panose="020B0503020204020204" pitchFamily="34" charset="-122"/>
                <a:ea typeface="微软雅黑" panose="020B0503020204020204" pitchFamily="34" charset="-122"/>
              </a:rPr>
              <a:t>Overlap</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solidFill>
                  <a:srgbClr val="FF0000"/>
                </a:solidFill>
                <a:latin typeface="微软雅黑" panose="020B0503020204020204" pitchFamily="34" charset="-122"/>
                <a:ea typeface="微软雅黑" panose="020B0503020204020204" pitchFamily="34" charset="-122"/>
              </a:rPr>
              <a:t>Token healing</a:t>
            </a:r>
            <a:r>
              <a:rPr lang="zh-CN" altLang="en-US" sz="1200" b="1" dirty="0">
                <a:latin typeface="微软雅黑" panose="020B0503020204020204" pitchFamily="34" charset="-122"/>
                <a:ea typeface="微软雅黑" panose="020B0503020204020204" pitchFamily="34" charset="-122"/>
              </a:rPr>
              <a:t>、断句、段落、章节等产生的 </a:t>
            </a:r>
            <a:r>
              <a:rPr lang="en-US" altLang="zh-CN" sz="1200" b="1" dirty="0">
                <a:latin typeface="微软雅黑" panose="020B0503020204020204" pitchFamily="34" charset="-122"/>
                <a:ea typeface="微软雅黑" panose="020B0503020204020204" pitchFamily="34" charset="-122"/>
              </a:rPr>
              <a:t>Tokens </a:t>
            </a:r>
            <a:r>
              <a:rPr lang="zh-CN" altLang="en-US" sz="1200" b="1" dirty="0">
                <a:latin typeface="微软雅黑" panose="020B0503020204020204" pitchFamily="34" charset="-122"/>
                <a:ea typeface="微软雅黑" panose="020B0503020204020204" pitchFamily="34" charset="-122"/>
              </a:rPr>
              <a:t>浪费占用</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万向量相当于 </a:t>
            </a:r>
            <a:r>
              <a:rPr lang="en-US" altLang="zh-CN" sz="1200" b="1" dirty="0">
                <a:highlight>
                  <a:srgbClr val="FFFF00"/>
                </a:highlight>
                <a:latin typeface="微软雅黑" panose="020B0503020204020204" pitchFamily="34" charset="-122"/>
                <a:ea typeface="微软雅黑" panose="020B0503020204020204" pitchFamily="34" charset="-122"/>
              </a:rPr>
              <a:t>10W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4E759987-F284-64FB-6B06-02985519B211}"/>
              </a:ext>
            </a:extLst>
          </p:cNvPr>
          <p:cNvPicPr>
            <a:picLocks noChangeAspect="1"/>
          </p:cNvPicPr>
          <p:nvPr/>
        </p:nvPicPr>
        <p:blipFill>
          <a:blip r:embed="rId4"/>
          <a:stretch>
            <a:fillRect/>
          </a:stretch>
        </p:blipFill>
        <p:spPr>
          <a:xfrm>
            <a:off x="362222" y="3842789"/>
            <a:ext cx="10843533" cy="2810964"/>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792481"/>
            <a:ext cx="10515600" cy="5982788"/>
          </a:xfrm>
        </p:spPr>
        <p:txBody>
          <a:bodyPr>
            <a:normAutofit/>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a:latin typeface="微软雅黑" panose="020B0503020204020204" pitchFamily="34" charset="-122"/>
                <a:ea typeface="微软雅黑" panose="020B0503020204020204" pitchFamily="34" charset="-122"/>
              </a:rPr>
              <a:t>关注标准差，其</a:t>
            </a:r>
            <a:r>
              <a:rPr lang="zh-CN" altLang="en-US" sz="1200" dirty="0">
                <a:latin typeface="微软雅黑" panose="020B0503020204020204" pitchFamily="34" charset="-122"/>
                <a:ea typeface="微软雅黑" panose="020B0503020204020204" pitchFamily="34" charset="-122"/>
              </a:rPr>
              <a:t>实也是一种距离，与均值的距离，体现分布</a:t>
            </a:r>
            <a:r>
              <a:rPr lang="zh-CN" altLang="en-US" sz="1200">
                <a:latin typeface="微软雅黑" panose="020B0503020204020204" pitchFamily="34" charset="-122"/>
                <a:ea typeface="微软雅黑" panose="020B0503020204020204" pitchFamily="34" charset="-122"/>
              </a:rPr>
              <a:t>情况</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latin typeface="微软雅黑" panose="020B0503020204020204" pitchFamily="34" charset="-122"/>
                <a:ea typeface="微软雅黑" panose="020B0503020204020204" pitchFamily="34" charset="-122"/>
              </a:rPr>
              <a:t>BenchmarkDotNet</a:t>
            </a:r>
            <a:r>
              <a:rPr lang="en-US"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无并发的单元性能测试</a:t>
            </a:r>
            <a:endParaRPr lang="en-US" sz="1600" dirty="0">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a:xfrm>
            <a:off x="677334" y="609600"/>
            <a:ext cx="8596668" cy="781688"/>
          </a:xfrm>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无并发综合基准性能评测</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lnSpcReduction="10000"/>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a:t>
            </a:r>
            <a:endParaRPr lang="en-US" altLang="zh-CN" sz="2800" dirty="0">
              <a:latin typeface="微软雅黑" panose="020B0503020204020204" pitchFamily="34" charset="-122"/>
              <a:ea typeface="微软雅黑" panose="020B0503020204020204" pitchFamily="34" charset="-122"/>
            </a:endParaRPr>
          </a:p>
          <a:p>
            <a:pPr lvl="2"/>
            <a:r>
              <a:rPr lang="zh-CN" altLang="en-US" sz="2600" dirty="0">
                <a:latin typeface="微软雅黑" panose="020B0503020204020204" pitchFamily="34" charset="-122"/>
                <a:ea typeface="微软雅黑" panose="020B0503020204020204" pitchFamily="34" charset="-122"/>
              </a:rPr>
              <a:t>数据规模、产品、主机性能多角度综合对比</a:t>
            </a:r>
            <a:endParaRPr lang="en-US" altLang="zh-CN" sz="26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 </a:t>
            </a:r>
            <a:r>
              <a:rPr lang="zh-CN" altLang="en-US" b="1" dirty="0">
                <a:latin typeface="微软雅黑" panose="020B0503020204020204" pitchFamily="34" charset="-122"/>
                <a:ea typeface="微软雅黑" panose="020B0503020204020204" pitchFamily="34" charset="-122"/>
              </a:rPr>
              <a:t>无并发综合基准性能评测结果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a:xfrm>
            <a:off x="773129" y="177075"/>
            <a:ext cx="8596668" cy="737325"/>
          </a:xfrm>
        </p:spPr>
        <p:txBody>
          <a:bodyPr/>
          <a:lstStyle/>
          <a:p>
            <a:r>
              <a:rPr lang="zh-CN" altLang="en-US" b="1" dirty="0"/>
              <a:t>大纲</a:t>
            </a:r>
            <a:endParaRPr lang="en-US" b="1"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773129" y="1060363"/>
            <a:ext cx="8834176" cy="5164182"/>
          </a:xfrm>
        </p:spPr>
        <p:txBody>
          <a:bodyPr>
            <a:normAutofit fontScale="92500" lnSpcReduction="20000"/>
          </a:bodyPr>
          <a:lstStyle/>
          <a:p>
            <a:r>
              <a:rPr lang="zh-CN" altLang="en-US" sz="2400" dirty="0">
                <a:solidFill>
                  <a:schemeClr val="tx1"/>
                </a:solidFill>
                <a:latin typeface="微软雅黑" panose="020B0503020204020204" pitchFamily="34" charset="-122"/>
                <a:ea typeface="微软雅黑" panose="020B0503020204020204" pitchFamily="34" charset="-122"/>
              </a:rPr>
              <a:t>向量基础</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向量概念</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向量索引</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向量检索场景</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向量数据库性能初级评测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评测过程与结果分享</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向量数据库产品选型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本次评测结果分析</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选型其他参考依据</a:t>
            </a:r>
            <a:endParaRPr lang="en-US" altLang="zh-CN" sz="2200" dirty="0">
              <a:solidFill>
                <a:schemeClr val="tx1"/>
              </a:solidFill>
              <a:latin typeface="微软雅黑" panose="020B0503020204020204" pitchFamily="34" charset="-122"/>
              <a:ea typeface="微软雅黑" panose="020B0503020204020204" pitchFamily="34" charset="-122"/>
            </a:endParaRPr>
          </a:p>
          <a:p>
            <a:pPr lvl="2"/>
            <a:r>
              <a:rPr lang="en-US" altLang="zh-CN" sz="2000" dirty="0">
                <a:solidFill>
                  <a:schemeClr val="tx1"/>
                </a:solidFill>
                <a:latin typeface="微软雅黑" panose="020B0503020204020204" pitchFamily="34" charset="-122"/>
                <a:ea typeface="微软雅黑" panose="020B0503020204020204" pitchFamily="34" charset="-122"/>
              </a:rPr>
              <a:t>OpenAI cookbook</a:t>
            </a:r>
          </a:p>
          <a:p>
            <a:pPr lvl="2"/>
            <a:r>
              <a:rPr lang="en-US" altLang="zh-CN" sz="2000" dirty="0">
                <a:solidFill>
                  <a:schemeClr val="tx1"/>
                </a:solidFill>
                <a:latin typeface="微软雅黑" panose="020B0503020204020204" pitchFamily="34" charset="-122"/>
                <a:ea typeface="微软雅黑" panose="020B0503020204020204" pitchFamily="34" charset="-122"/>
              </a:rPr>
              <a:t>Semantic-Kernel</a:t>
            </a:r>
          </a:p>
          <a:p>
            <a:pPr lvl="2"/>
            <a:r>
              <a:rPr lang="en-US" altLang="zh-CN" sz="2000" dirty="0" err="1">
                <a:solidFill>
                  <a:schemeClr val="tx1"/>
                </a:solidFill>
                <a:latin typeface="微软雅黑" panose="020B0503020204020204" pitchFamily="34" charset="-122"/>
                <a:ea typeface="微软雅黑" panose="020B0503020204020204" pitchFamily="34" charset="-122"/>
              </a:rPr>
              <a:t>LangChain</a:t>
            </a:r>
            <a:endParaRPr lang="en-US" altLang="zh-CN" sz="20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实操提示</a:t>
            </a:r>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highlight>
                  <a:srgbClr val="FFFF00"/>
                </a:highlight>
                <a:latin typeface="微软雅黑" panose="020B0503020204020204" pitchFamily="34" charset="-122"/>
                <a:ea typeface="微软雅黑" panose="020B0503020204020204" pitchFamily="34" charset="-122"/>
              </a:rPr>
              <a:t>场景</a:t>
            </a:r>
            <a:r>
              <a:rPr lang="en-US" altLang="zh-CN" sz="3600" b="1" dirty="0">
                <a:highlight>
                  <a:srgbClr val="FFFF00"/>
                </a:highlight>
                <a:latin typeface="微软雅黑" panose="020B0503020204020204" pitchFamily="34" charset="-122"/>
                <a:ea typeface="微软雅黑" panose="020B0503020204020204" pitchFamily="34" charset="-122"/>
              </a:rPr>
              <a:t>2: </a:t>
            </a:r>
            <a:r>
              <a:rPr lang="zh-CN" altLang="en-US" b="1" dirty="0">
                <a:highlight>
                  <a:srgbClr val="FFFF00"/>
                </a:highlight>
                <a:latin typeface="微软雅黑" panose="020B0503020204020204" pitchFamily="34" charset="-122"/>
                <a:ea typeface="微软雅黑" panose="020B0503020204020204" pitchFamily="34" charset="-122"/>
              </a:rPr>
              <a:t>无并发综合基准性能评测</a:t>
            </a:r>
            <a:r>
              <a:rPr lang="zh-CN" altLang="en-US" sz="3600" b="1" dirty="0">
                <a:highlight>
                  <a:srgbClr val="FFFF00"/>
                </a:highlight>
                <a:latin typeface="微软雅黑" panose="020B0503020204020204" pitchFamily="34" charset="-122"/>
                <a:ea typeface="微软雅黑" panose="020B0503020204020204" pitchFamily="34" charset="-122"/>
              </a:rPr>
              <a:t>过程性能监控</a:t>
            </a:r>
            <a:endParaRPr lang="en-US" sz="3600" b="1" dirty="0">
              <a:highlight>
                <a:srgbClr val="FFFF00"/>
              </a:highlight>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383177" y="1770966"/>
            <a:ext cx="8596668" cy="3880773"/>
          </a:xfrm>
        </p:spPr>
        <p:txBody>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8A1659B3-AACB-CE6F-7C13-3B2A6FE54841}"/>
              </a:ext>
            </a:extLst>
          </p:cNvPr>
          <p:cNvPicPr>
            <a:picLocks noChangeAspect="1"/>
          </p:cNvPicPr>
          <p:nvPr/>
        </p:nvPicPr>
        <p:blipFill>
          <a:blip r:embed="rId2"/>
          <a:stretch>
            <a:fillRect/>
          </a:stretch>
        </p:blipFill>
        <p:spPr>
          <a:xfrm>
            <a:off x="3315788" y="789836"/>
            <a:ext cx="8493035" cy="3683726"/>
          </a:xfrm>
          <a:prstGeom prst="rect">
            <a:avLst/>
          </a:prstGeom>
        </p:spPr>
      </p:pic>
      <p:pic>
        <p:nvPicPr>
          <p:cNvPr id="8" name="Picture 7">
            <a:extLst>
              <a:ext uri="{FF2B5EF4-FFF2-40B4-BE49-F238E27FC236}">
                <a16:creationId xmlns:a16="http://schemas.microsoft.com/office/drawing/2014/main" id="{EE693015-AEED-EB0B-2198-1EEE096B8FF2}"/>
              </a:ext>
            </a:extLst>
          </p:cNvPr>
          <p:cNvPicPr>
            <a:picLocks noChangeAspect="1"/>
          </p:cNvPicPr>
          <p:nvPr/>
        </p:nvPicPr>
        <p:blipFill>
          <a:blip r:embed="rId3"/>
          <a:stretch>
            <a:fillRect/>
          </a:stretch>
        </p:blipFill>
        <p:spPr>
          <a:xfrm>
            <a:off x="2355057" y="4568571"/>
            <a:ext cx="9453765" cy="2166337"/>
          </a:xfrm>
          <a:prstGeom prst="rect">
            <a:avLst/>
          </a:prstGeom>
        </p:spPr>
      </p:pic>
    </p:spTree>
    <p:extLst>
      <p:ext uri="{BB962C8B-B14F-4D97-AF65-F5344CB8AC3E}">
        <p14:creationId xmlns:p14="http://schemas.microsoft.com/office/powerpoint/2010/main" val="34558952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Remote</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10356426" cy="4412859"/>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zh-CN" altLang="en-US" b="1" dirty="0">
                <a:latin typeface="微软雅黑" panose="020B0503020204020204" pitchFamily="34" charset="-122"/>
                <a:ea typeface="微软雅黑" panose="020B0503020204020204" pitchFamily="34" charset="-122"/>
              </a:rPr>
              <a:t>从本地桌面 </a:t>
            </a:r>
            <a:r>
              <a:rPr lang="en-US" altLang="zh-CN" b="1" dirty="0">
                <a:latin typeface="微软雅黑" panose="020B0503020204020204" pitchFamily="34" charset="-122"/>
                <a:ea typeface="微软雅黑" panose="020B0503020204020204" pitchFamily="34" charset="-122"/>
              </a:rPr>
              <a:t>VPN </a:t>
            </a:r>
            <a:r>
              <a:rPr lang="zh-CN" altLang="en-US" b="1" dirty="0">
                <a:latin typeface="微软雅黑" panose="020B0503020204020204" pitchFamily="34" charset="-122"/>
                <a:ea typeface="微软雅黑" panose="020B0503020204020204" pitchFamily="34" charset="-122"/>
              </a:rPr>
              <a:t>到 </a:t>
            </a:r>
            <a:r>
              <a:rPr lang="en-US" altLang="zh-CN" b="1" dirty="0">
                <a:latin typeface="微软雅黑" panose="020B0503020204020204" pitchFamily="34" charset="-122"/>
                <a:ea typeface="微软雅黑" panose="020B0503020204020204" pitchFamily="34" charset="-122"/>
              </a:rPr>
              <a:t>Az KC VM</a:t>
            </a:r>
            <a:r>
              <a:rPr lang="zh-CN" altLang="en-US" b="1" dirty="0">
                <a:latin typeface="微软雅黑" panose="020B0503020204020204" pitchFamily="34" charset="-122"/>
                <a:ea typeface="微软雅黑" panose="020B0503020204020204" pitchFamily="34" charset="-122"/>
              </a:rPr>
              <a:t>，</a:t>
            </a:r>
            <a:r>
              <a:rPr lang="en-US" altLang="zh-CN" b="1" dirty="0" err="1">
                <a:latin typeface="微软雅黑" panose="020B0503020204020204" pitchFamily="34" charset="-122"/>
                <a:ea typeface="微软雅黑" panose="020B0503020204020204" pitchFamily="34" charset="-122"/>
              </a:rPr>
              <a:t>Grpc</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优于 </a:t>
            </a:r>
            <a:r>
              <a:rPr lang="en-US" altLang="zh-CN" b="1" dirty="0">
                <a:latin typeface="微软雅黑" panose="020B0503020204020204" pitchFamily="34" charset="-122"/>
                <a:ea typeface="微软雅黑" panose="020B0503020204020204" pitchFamily="34" charset="-122"/>
              </a:rPr>
              <a:t>Http 100</a:t>
            </a:r>
            <a:r>
              <a:rPr lang="zh-CN" altLang="en-US" b="1" dirty="0">
                <a:latin typeface="微软雅黑" panose="020B0503020204020204" pitchFamily="34" charset="-122"/>
                <a:ea typeface="微软雅黑" panose="020B0503020204020204" pitchFamily="34" charset="-122"/>
              </a:rPr>
              <a:t>毫秒，</a:t>
            </a:r>
            <a:r>
              <a:rPr lang="en-US" altLang="zh-CN" b="1" dirty="0">
                <a:latin typeface="微软雅黑" panose="020B0503020204020204" pitchFamily="34" charset="-122"/>
                <a:ea typeface="微软雅黑" panose="020B0503020204020204" pitchFamily="34" charset="-122"/>
              </a:rPr>
              <a:t>Server VM CPU </a:t>
            </a:r>
            <a:r>
              <a:rPr lang="zh-CN" altLang="en-US" b="1" dirty="0">
                <a:latin typeface="微软雅黑" panose="020B0503020204020204" pitchFamily="34" charset="-122"/>
                <a:ea typeface="微软雅黑" panose="020B0503020204020204" pitchFamily="34" charset="-122"/>
              </a:rPr>
              <a:t>很低</a:t>
            </a:r>
            <a:endParaRPr lang="en-US" altLang="zh-CN" b="1"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C24117F2-ADF8-BA2B-CDEF-E309244DC4F4}"/>
              </a:ext>
            </a:extLst>
          </p:cNvPr>
          <p:cNvPicPr>
            <a:picLocks noChangeAspect="1"/>
          </p:cNvPicPr>
          <p:nvPr/>
        </p:nvPicPr>
        <p:blipFill>
          <a:blip r:embed="rId2"/>
          <a:stretch>
            <a:fillRect/>
          </a:stretch>
        </p:blipFill>
        <p:spPr>
          <a:xfrm>
            <a:off x="1547812" y="2447925"/>
            <a:ext cx="9096375" cy="1962150"/>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en-US" altLang="zh-CN" b="1"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b="1"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6:</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a:highlight>
                  <a:srgbClr val="FFFF00"/>
                </a:highlight>
                <a:latin typeface="微软雅黑" panose="020B0503020204020204" pitchFamily="34" charset="-122"/>
                <a:ea typeface="微软雅黑" panose="020B0503020204020204" pitchFamily="34" charset="-122"/>
              </a:rPr>
              <a:t>Chroma HNSW Cosine 305K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72F6309-C0F3-66BD-5C65-E8C10975ACC7}"/>
              </a:ext>
            </a:extLst>
          </p:cNvPr>
          <p:cNvPicPr>
            <a:picLocks noChangeAspect="1"/>
          </p:cNvPicPr>
          <p:nvPr/>
        </p:nvPicPr>
        <p:blipFill>
          <a:blip r:embed="rId2"/>
          <a:stretch>
            <a:fillRect/>
          </a:stretch>
        </p:blipFill>
        <p:spPr>
          <a:xfrm>
            <a:off x="1907930" y="2693451"/>
            <a:ext cx="9057542" cy="4051237"/>
          </a:xfrm>
          <a:prstGeom prst="rect">
            <a:avLst/>
          </a:prstGeom>
        </p:spPr>
      </p:pic>
      <p:pic>
        <p:nvPicPr>
          <p:cNvPr id="10" name="Picture 9">
            <a:extLst>
              <a:ext uri="{FF2B5EF4-FFF2-40B4-BE49-F238E27FC236}">
                <a16:creationId xmlns:a16="http://schemas.microsoft.com/office/drawing/2014/main" id="{3568587C-DDD7-9EBC-C35F-7CDD2B54158F}"/>
              </a:ext>
            </a:extLst>
          </p:cNvPr>
          <p:cNvPicPr>
            <a:picLocks noChangeAspect="1"/>
          </p:cNvPicPr>
          <p:nvPr/>
        </p:nvPicPr>
        <p:blipFill>
          <a:blip r:embed="rId3"/>
          <a:stretch>
            <a:fillRect/>
          </a:stretch>
        </p:blipFill>
        <p:spPr>
          <a:xfrm>
            <a:off x="3313235" y="1414081"/>
            <a:ext cx="8343900" cy="866775"/>
          </a:xfrm>
          <a:prstGeom prst="rect">
            <a:avLst/>
          </a:prstGeom>
        </p:spPr>
      </p:pic>
    </p:spTree>
    <p:extLst>
      <p:ext uri="{BB962C8B-B14F-4D97-AF65-F5344CB8AC3E}">
        <p14:creationId xmlns:p14="http://schemas.microsoft.com/office/powerpoint/2010/main" val="4317719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0A36D-1C6A-DED6-6C9E-D000F5780676}"/>
              </a:ext>
            </a:extLst>
          </p:cNvPr>
          <p:cNvSpPr>
            <a:spLocks noGrp="1"/>
          </p:cNvSpPr>
          <p:nvPr>
            <p:ph type="title"/>
          </p:nvPr>
        </p:nvSpPr>
        <p:spPr>
          <a:xfrm>
            <a:off x="756464" y="90853"/>
            <a:ext cx="8596668" cy="705394"/>
          </a:xfrm>
        </p:spPr>
        <p:txBody>
          <a:bodyPr/>
          <a:lstStyle/>
          <a:p>
            <a:r>
              <a:rPr lang="zh-CN" altLang="en-US" b="0" i="0" dirty="0">
                <a:solidFill>
                  <a:srgbClr val="00B38A"/>
                </a:solidFill>
                <a:effectLst/>
                <a:latin typeface="Avenir"/>
              </a:rPr>
              <a:t>向量数据库技术</a:t>
            </a:r>
            <a:endParaRPr lang="en-US" dirty="0"/>
          </a:p>
        </p:txBody>
      </p:sp>
      <p:sp>
        <p:nvSpPr>
          <p:cNvPr id="3" name="Content Placeholder 2">
            <a:extLst>
              <a:ext uri="{FF2B5EF4-FFF2-40B4-BE49-F238E27FC236}">
                <a16:creationId xmlns:a16="http://schemas.microsoft.com/office/drawing/2014/main" id="{86A4C49C-BC19-7159-F04E-113440A861E7}"/>
              </a:ext>
            </a:extLst>
          </p:cNvPr>
          <p:cNvSpPr>
            <a:spLocks noGrp="1"/>
          </p:cNvSpPr>
          <p:nvPr>
            <p:ph idx="1"/>
          </p:nvPr>
        </p:nvSpPr>
        <p:spPr>
          <a:xfrm>
            <a:off x="726384" y="796247"/>
            <a:ext cx="6716997" cy="5970900"/>
          </a:xfrm>
        </p:spPr>
        <p:txBody>
          <a:bodyPr>
            <a:normAutofit fontScale="92500" lnSpcReduction="10000"/>
          </a:bodyPr>
          <a:lstStyle/>
          <a:p>
            <a:pPr algn="just"/>
            <a:r>
              <a:rPr lang="zh-CN" altLang="en-US" b="0" i="0" dirty="0">
                <a:solidFill>
                  <a:srgbClr val="4A4A4A"/>
                </a:solidFill>
                <a:effectLst/>
                <a:latin typeface="微软雅黑" panose="020B0503020204020204" pitchFamily="34" charset="-122"/>
                <a:ea typeface="微软雅黑" panose="020B0503020204020204" pitchFamily="34" charset="-122"/>
              </a:rPr>
              <a:t>在传统的关系型数据库中，数据通常以表格为形式来存储。然而，随着 </a:t>
            </a:r>
            <a:r>
              <a:rPr lang="en-US" altLang="zh-CN" b="0" i="0" dirty="0">
                <a:solidFill>
                  <a:srgbClr val="4A4A4A"/>
                </a:solidFill>
                <a:effectLst/>
                <a:latin typeface="微软雅黑" panose="020B0503020204020204" pitchFamily="34" charset="-122"/>
                <a:ea typeface="微软雅黑" panose="020B0503020204020204" pitchFamily="34" charset="-122"/>
              </a:rPr>
              <a:t>AI </a:t>
            </a:r>
            <a:r>
              <a:rPr lang="zh-CN" altLang="en-US" b="0" i="0" dirty="0">
                <a:solidFill>
                  <a:srgbClr val="4A4A4A"/>
                </a:solidFill>
                <a:effectLst/>
                <a:latin typeface="微软雅黑" panose="020B0503020204020204" pitchFamily="34" charset="-122"/>
                <a:ea typeface="微软雅黑" panose="020B0503020204020204" pitchFamily="34" charset="-122"/>
              </a:rPr>
              <a:t>时代的到来，我们面临着图像、音频和文本等海量的非结构化数据。这些数据无法简单地以表格形式存储，而是需要通过机器学习算法从这些数据中提取出以向量为表示形式的“</a:t>
            </a:r>
            <a:r>
              <a:rPr lang="zh-CN" altLang="en-US" b="0" i="0" dirty="0">
                <a:solidFill>
                  <a:srgbClr val="4A4A4A"/>
                </a:solidFill>
                <a:effectLst/>
                <a:highlight>
                  <a:srgbClr val="FFFF00"/>
                </a:highlight>
                <a:latin typeface="微软雅黑" panose="020B0503020204020204" pitchFamily="34" charset="-122"/>
                <a:ea typeface="微软雅黑" panose="020B0503020204020204" pitchFamily="34" charset="-122"/>
              </a:rPr>
              <a:t>特征</a:t>
            </a:r>
            <a:r>
              <a:rPr lang="zh-CN" altLang="en-US" b="0" i="0" dirty="0">
                <a:solidFill>
                  <a:srgbClr val="4A4A4A"/>
                </a:solidFill>
                <a:effectLst/>
                <a:latin typeface="微软雅黑" panose="020B0503020204020204" pitchFamily="34" charset="-122"/>
                <a:ea typeface="微软雅黑" panose="020B0503020204020204" pitchFamily="34" charset="-122"/>
              </a:rPr>
              <a:t>”。向量数据库的兴起便是为了解决对这些向量进行存储与计算的问题。</a:t>
            </a:r>
          </a:p>
          <a:p>
            <a:pPr algn="just"/>
            <a:r>
              <a:rPr lang="zh-CN" altLang="en-US" b="0" i="0" dirty="0">
                <a:solidFill>
                  <a:srgbClr val="4A4A4A"/>
                </a:solidFill>
                <a:effectLst/>
                <a:latin typeface="微软雅黑" panose="020B0503020204020204" pitchFamily="34" charset="-122"/>
                <a:ea typeface="微软雅黑" panose="020B0503020204020204" pitchFamily="34" charset="-122"/>
              </a:rPr>
              <a:t>向量数据库的核心在于对数据的索引。使用倒排索引等技术，向量数据库可以通过将向量的特征进行分组和索引，以实现高效的相似性搜索。同时，向量量化技术可以帮助向量数据库将高维向量映射到低维空间，从而减少存储和计算成本。基于索引技术，向量数据库通过自身的各类向量操作，如向量相加、相似度计算和聚类分析等，使得用户能够对向量进行高效搜索。</a:t>
            </a:r>
          </a:p>
          <a:p>
            <a:pPr algn="just"/>
            <a:r>
              <a:rPr lang="zh-CN" altLang="en-US" b="0" i="0" dirty="0">
                <a:solidFill>
                  <a:srgbClr val="4A4A4A"/>
                </a:solidFill>
                <a:effectLst/>
                <a:latin typeface="微软雅黑" panose="020B0503020204020204" pitchFamily="34" charset="-122"/>
                <a:ea typeface="微软雅黑" panose="020B0503020204020204" pitchFamily="34" charset="-122"/>
              </a:rPr>
              <a:t>至于向量数据库的底层存储，实际上相比于索引技术来说，显得不那么重要。事实上，很多数据库都可以直接添加索引模块来实现高效向量搜索。而现有数据库，尤其是基于</a:t>
            </a:r>
            <a:r>
              <a:rPr lang="zh-CN" altLang="en-US" b="0" i="0" dirty="0">
                <a:solidFill>
                  <a:srgbClr val="4A4A4A"/>
                </a:solidFill>
                <a:effectLst/>
                <a:highlight>
                  <a:srgbClr val="FFFF00"/>
                </a:highlight>
                <a:latin typeface="微软雅黑" panose="020B0503020204020204" pitchFamily="34" charset="-122"/>
                <a:ea typeface="微软雅黑" panose="020B0503020204020204" pitchFamily="34" charset="-122"/>
              </a:rPr>
              <a:t>列式存储</a:t>
            </a:r>
            <a:r>
              <a:rPr lang="zh-CN" altLang="en-US" b="0" i="0" dirty="0">
                <a:solidFill>
                  <a:srgbClr val="4A4A4A"/>
                </a:solidFill>
                <a:effectLst/>
                <a:latin typeface="微软雅黑" panose="020B0503020204020204" pitchFamily="34" charset="-122"/>
                <a:ea typeface="微软雅黑" panose="020B0503020204020204" pitchFamily="34" charset="-122"/>
              </a:rPr>
              <a:t>的实时分析数据库，本身便具有卓越的数据压缩率。对于向量数据而言，由于每个向量都是由大量的维度组成，通过</a:t>
            </a:r>
            <a:r>
              <a:rPr lang="zh-CN" altLang="en-US" b="0" i="0" dirty="0">
                <a:solidFill>
                  <a:srgbClr val="4A4A4A"/>
                </a:solidFill>
                <a:effectLst/>
                <a:highlight>
                  <a:srgbClr val="FFFF00"/>
                </a:highlight>
                <a:latin typeface="微软雅黑" panose="020B0503020204020204" pitchFamily="34" charset="-122"/>
                <a:ea typeface="微软雅黑" panose="020B0503020204020204" pitchFamily="34" charset="-122"/>
              </a:rPr>
              <a:t>列存储</a:t>
            </a:r>
            <a:r>
              <a:rPr lang="zh-CN" altLang="en-US" b="0" i="0" dirty="0">
                <a:solidFill>
                  <a:srgbClr val="4A4A4A"/>
                </a:solidFill>
                <a:effectLst/>
                <a:latin typeface="微软雅黑" panose="020B0503020204020204" pitchFamily="34" charset="-122"/>
                <a:ea typeface="微软雅黑" panose="020B0503020204020204" pitchFamily="34" charset="-122"/>
              </a:rPr>
              <a:t>可以将相同维度的数据连续存储，从而提高存储效率和查询性能。此外，列存数据库还能够针对列级别的操作进行优化，如向量相似性计算和聚合操作。</a:t>
            </a:r>
            <a:endParaRPr lang="en-US" altLang="zh-CN" b="0" i="0" dirty="0">
              <a:solidFill>
                <a:srgbClr val="4A4A4A"/>
              </a:solidFill>
              <a:effectLst/>
              <a:latin typeface="微软雅黑" panose="020B0503020204020204" pitchFamily="34" charset="-122"/>
              <a:ea typeface="微软雅黑" panose="020B0503020204020204" pitchFamily="34" charset="-122"/>
            </a:endParaRPr>
          </a:p>
          <a:p>
            <a:pPr lvl="1" algn="just"/>
            <a:r>
              <a:rPr lang="zh-CN" altLang="en-US" b="0" i="0" dirty="0">
                <a:solidFill>
                  <a:srgbClr val="4A4A4A"/>
                </a:solidFill>
                <a:effectLst/>
                <a:latin typeface="微软雅黑" panose="020B0503020204020204" pitchFamily="34" charset="-122"/>
                <a:ea typeface="微软雅黑" panose="020B0503020204020204" pitchFamily="34" charset="-122"/>
              </a:rPr>
              <a:t>这也是为什么网络上纷纷流传新晋向量数据库 </a:t>
            </a:r>
            <a:r>
              <a:rPr lang="en-US" altLang="zh-CN" b="0" i="0" dirty="0">
                <a:solidFill>
                  <a:srgbClr val="4A4A4A"/>
                </a:solidFill>
                <a:effectLst/>
                <a:latin typeface="微软雅黑" panose="020B0503020204020204" pitchFamily="34" charset="-122"/>
                <a:ea typeface="微软雅黑" panose="020B0503020204020204" pitchFamily="34" charset="-122"/>
              </a:rPr>
              <a:t>Chroma“</a:t>
            </a:r>
            <a:r>
              <a:rPr lang="zh-CN" altLang="en-US" b="0" i="0" dirty="0">
                <a:solidFill>
                  <a:srgbClr val="4A4A4A"/>
                </a:solidFill>
                <a:effectLst/>
                <a:latin typeface="微软雅黑" panose="020B0503020204020204" pitchFamily="34" charset="-122"/>
                <a:ea typeface="微软雅黑" panose="020B0503020204020204" pitchFamily="34" charset="-122"/>
              </a:rPr>
              <a:t>仅仅”是在著名实时分析数据库 </a:t>
            </a:r>
            <a:r>
              <a:rPr lang="en-US" altLang="zh-CN" b="0" i="0" dirty="0" err="1">
                <a:solidFill>
                  <a:srgbClr val="4A4A4A"/>
                </a:solidFill>
                <a:effectLst/>
                <a:latin typeface="微软雅黑" panose="020B0503020204020204" pitchFamily="34" charset="-122"/>
                <a:ea typeface="微软雅黑" panose="020B0503020204020204" pitchFamily="34" charset="-122"/>
              </a:rPr>
              <a:t>ClickHouse</a:t>
            </a:r>
            <a:r>
              <a:rPr lang="en-US" altLang="zh-CN" b="0" i="0" dirty="0">
                <a:solidFill>
                  <a:srgbClr val="4A4A4A"/>
                </a:solidFill>
                <a:effectLst/>
                <a:latin typeface="微软雅黑" panose="020B0503020204020204" pitchFamily="34" charset="-122"/>
                <a:ea typeface="微软雅黑" panose="020B0503020204020204" pitchFamily="34" charset="-122"/>
              </a:rPr>
              <a:t> </a:t>
            </a:r>
            <a:r>
              <a:rPr lang="zh-CN" altLang="en-US" b="0" i="0" dirty="0">
                <a:solidFill>
                  <a:srgbClr val="4A4A4A"/>
                </a:solidFill>
                <a:effectLst/>
                <a:latin typeface="微软雅黑" panose="020B0503020204020204" pitchFamily="34" charset="-122"/>
                <a:ea typeface="微软雅黑" panose="020B0503020204020204" pitchFamily="34" charset="-122"/>
              </a:rPr>
              <a:t>上封装了一层而已。当然，</a:t>
            </a:r>
            <a:r>
              <a:rPr lang="en-US" altLang="zh-CN" b="0" i="0" dirty="0">
                <a:solidFill>
                  <a:srgbClr val="4A4A4A"/>
                </a:solidFill>
                <a:effectLst/>
                <a:latin typeface="微软雅黑" panose="020B0503020204020204" pitchFamily="34" charset="-122"/>
                <a:ea typeface="微软雅黑" panose="020B0503020204020204" pitchFamily="34" charset="-122"/>
              </a:rPr>
              <a:t>Chroma </a:t>
            </a:r>
            <a:r>
              <a:rPr lang="zh-CN" altLang="en-US" b="0" i="0" dirty="0">
                <a:solidFill>
                  <a:srgbClr val="4A4A4A"/>
                </a:solidFill>
                <a:effectLst/>
                <a:latin typeface="微软雅黑" panose="020B0503020204020204" pitchFamily="34" charset="-122"/>
                <a:ea typeface="微软雅黑" panose="020B0503020204020204" pitchFamily="34" charset="-122"/>
              </a:rPr>
              <a:t>的联合创始人也出来澄清，表示他们会很快去除对 </a:t>
            </a:r>
            <a:r>
              <a:rPr lang="en-US" altLang="zh-CN" b="0" i="0" dirty="0" err="1">
                <a:solidFill>
                  <a:srgbClr val="4A4A4A"/>
                </a:solidFill>
                <a:effectLst/>
                <a:latin typeface="微软雅黑" panose="020B0503020204020204" pitchFamily="34" charset="-122"/>
                <a:ea typeface="微软雅黑" panose="020B0503020204020204" pitchFamily="34" charset="-122"/>
              </a:rPr>
              <a:t>ClickHouse</a:t>
            </a:r>
            <a:r>
              <a:rPr lang="en-US" altLang="zh-CN" b="0" i="0" dirty="0">
                <a:solidFill>
                  <a:srgbClr val="4A4A4A"/>
                </a:solidFill>
                <a:effectLst/>
                <a:latin typeface="微软雅黑" panose="020B0503020204020204" pitchFamily="34" charset="-122"/>
                <a:ea typeface="微软雅黑" panose="020B0503020204020204" pitchFamily="34" charset="-122"/>
              </a:rPr>
              <a:t> </a:t>
            </a:r>
            <a:r>
              <a:rPr lang="zh-CN" altLang="en-US" b="0" i="0" dirty="0">
                <a:solidFill>
                  <a:srgbClr val="4A4A4A"/>
                </a:solidFill>
                <a:effectLst/>
                <a:latin typeface="微软雅黑" panose="020B0503020204020204" pitchFamily="34" charset="-122"/>
                <a:ea typeface="微软雅黑" panose="020B0503020204020204" pitchFamily="34" charset="-122"/>
              </a:rPr>
              <a:t>的依赖。</a:t>
            </a:r>
          </a:p>
          <a:p>
            <a:endParaRPr lang="en-US" dirty="0">
              <a:latin typeface="微软雅黑" panose="020B0503020204020204" pitchFamily="34" charset="-122"/>
              <a:ea typeface="微软雅黑" panose="020B0503020204020204" pitchFamily="34" charset="-122"/>
            </a:endParaRPr>
          </a:p>
        </p:txBody>
      </p:sp>
      <p:pic>
        <p:nvPicPr>
          <p:cNvPr id="1026" name="Picture 2">
            <a:extLst>
              <a:ext uri="{FF2B5EF4-FFF2-40B4-BE49-F238E27FC236}">
                <a16:creationId xmlns:a16="http://schemas.microsoft.com/office/drawing/2014/main" id="{F3B6BD2B-5DE7-A112-66BD-78DE3F8A08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11627" y="1897212"/>
            <a:ext cx="4313319" cy="306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4216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80942" y="637694"/>
            <a:ext cx="11418873" cy="6143896"/>
          </a:xfrm>
        </p:spPr>
        <p:txBody>
          <a:bodyPr>
            <a:normAutofit fontScale="25000" lnSpcReduction="20000"/>
          </a:bodyPr>
          <a:lstStyle/>
          <a:p>
            <a:r>
              <a:rPr lang="en-US" altLang="zh-CN" sz="8000" dirty="0">
                <a:latin typeface="微软雅黑" panose="020B0503020204020204" pitchFamily="34" charset="-122"/>
                <a:ea typeface="微软雅黑" panose="020B0503020204020204" pitchFamily="34" charset="-122"/>
              </a:rPr>
              <a:t>Since 2021-04-20</a:t>
            </a:r>
          </a:p>
          <a:p>
            <a:pPr lvl="1"/>
            <a:r>
              <a:rPr lang="en-US" altLang="zh-CN" sz="7800" dirty="0" err="1">
                <a:latin typeface="微软雅黑" panose="020B0503020204020204" pitchFamily="34" charset="-122"/>
                <a:ea typeface="微软雅黑" panose="020B0503020204020204" pitchFamily="34" charset="-122"/>
              </a:rPr>
              <a:t>PgVector</a:t>
            </a:r>
            <a:endParaRPr lang="en-US" altLang="zh-CN" sz="7800" dirty="0">
              <a:latin typeface="微软雅黑" panose="020B0503020204020204" pitchFamily="34" charset="-122"/>
              <a:ea typeface="微软雅黑" panose="020B0503020204020204" pitchFamily="34" charset="-122"/>
            </a:endParaRPr>
          </a:p>
          <a:p>
            <a:r>
              <a:rPr lang="zh-CN" altLang="en-US" sz="8000" dirty="0">
                <a:latin typeface="微软雅黑" panose="020B0503020204020204" pitchFamily="34" charset="-122"/>
                <a:ea typeface="微软雅黑" panose="020B0503020204020204" pitchFamily="34" charset="-122"/>
              </a:rPr>
              <a:t>虽然</a:t>
            </a:r>
            <a:endParaRPr lang="en-US" altLang="zh-CN" sz="80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扩展支持向量相似度相关的比较多的标量度量函数 </a:t>
            </a:r>
            <a:r>
              <a:rPr lang="en-US" altLang="zh-CN" sz="5600" dirty="0">
                <a:latin typeface="微软雅黑" panose="020B0503020204020204" pitchFamily="34" charset="-122"/>
                <a:ea typeface="微软雅黑" panose="020B0503020204020204" pitchFamily="34" charset="-122"/>
              </a:rPr>
              <a:t>(L2/Cosine</a:t>
            </a:r>
            <a:r>
              <a:rPr lang="zh-CN" altLang="en-US" sz="5600" dirty="0">
                <a:latin typeface="微软雅黑" panose="020B0503020204020204" pitchFamily="34" charset="-122"/>
                <a:ea typeface="微软雅黑" panose="020B0503020204020204" pitchFamily="34" charset="-122"/>
              </a:rPr>
              <a:t>等</a:t>
            </a:r>
            <a:r>
              <a:rPr lang="en-US" altLang="zh-CN" sz="5600" dirty="0">
                <a:latin typeface="微软雅黑" panose="020B0503020204020204" pitchFamily="34" charset="-122"/>
                <a:ea typeface="微软雅黑" panose="020B0503020204020204" pitchFamily="34" charset="-122"/>
              </a:rPr>
              <a:t>)</a:t>
            </a:r>
          </a:p>
          <a:p>
            <a:pPr lvl="1"/>
            <a:r>
              <a:rPr lang="zh-CN" altLang="en-US" sz="5600" dirty="0">
                <a:latin typeface="微软雅黑" panose="020B0503020204020204" pitchFamily="34" charset="-122"/>
                <a:ea typeface="微软雅黑" panose="020B0503020204020204" pitchFamily="34" charset="-122"/>
              </a:rPr>
              <a:t>开发生态比较完善：使用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语句查询</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承诺</a:t>
            </a:r>
            <a:endParaRPr lang="en-US" altLang="zh-CN" sz="5600" dirty="0">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召回率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精确率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准确率：</a:t>
            </a:r>
            <a:r>
              <a:rPr lang="en-US" altLang="zh-CN" sz="5600" dirty="0">
                <a:latin typeface="微软雅黑" panose="020B0503020204020204" pitchFamily="34" charset="-122"/>
                <a:ea typeface="微软雅黑" panose="020B0503020204020204" pitchFamily="34" charset="-122"/>
              </a:rPr>
              <a:t>100%</a:t>
            </a:r>
          </a:p>
          <a:p>
            <a:r>
              <a:rPr lang="zh-CN" altLang="en-US" sz="8000" b="1" dirty="0">
                <a:solidFill>
                  <a:srgbClr val="FF0000"/>
                </a:solidFill>
                <a:latin typeface="微软雅黑" panose="020B0503020204020204" pitchFamily="34" charset="-122"/>
                <a:ea typeface="微软雅黑" panose="020B0503020204020204" pitchFamily="34" charset="-122"/>
              </a:rPr>
              <a:t>但是</a:t>
            </a:r>
            <a:endParaRPr lang="en-US" altLang="zh-CN" sz="8000" b="1" dirty="0">
              <a:solidFill>
                <a:srgbClr val="FF0000"/>
              </a:solidFill>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向量检索不够专业</a:t>
            </a:r>
            <a:endParaRPr lang="en-US" altLang="zh-CN" sz="5600" dirty="0">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有暴力算法倾向</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3"/>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均是基于 </a:t>
            </a:r>
            <a:r>
              <a:rPr lang="en-US" altLang="zh-CN" sz="56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可能与传统关系数据库缓存机制有关</a:t>
            </a:r>
            <a:endParaRPr lang="en-US" altLang="zh-CN" sz="5600" dirty="0">
              <a:latin typeface="微软雅黑" panose="020B0503020204020204" pitchFamily="34" charset="-122"/>
              <a:ea typeface="微软雅黑" panose="020B0503020204020204" pitchFamily="34" charset="-122"/>
            </a:endParaRPr>
          </a:p>
          <a:p>
            <a:pPr lvl="3"/>
            <a:r>
              <a:rPr lang="zh-CN" altLang="en-US" sz="5600" dirty="0">
                <a:highlight>
                  <a:srgbClr val="FFFF00"/>
                </a:highlight>
                <a:latin typeface="微软雅黑" panose="020B0503020204020204" pitchFamily="34" charset="-122"/>
                <a:ea typeface="微软雅黑" panose="020B0503020204020204" pitchFamily="34" charset="-122"/>
              </a:rPr>
              <a:t>向量检索评测时内存占用不高，</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但</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CPU</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高</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5600" dirty="0">
                <a:latin typeface="微软雅黑" panose="020B0503020204020204" pitchFamily="34" charset="-122"/>
                <a:ea typeface="微软雅黑" panose="020B0503020204020204" pitchFamily="34" charset="-122"/>
              </a:rPr>
              <a:t>类比</a:t>
            </a:r>
            <a:r>
              <a:rPr lang="en-US" altLang="zh-CN" sz="5600" dirty="0">
                <a:latin typeface="微软雅黑" panose="020B0503020204020204" pitchFamily="34" charset="-122"/>
                <a:ea typeface="微软雅黑" panose="020B0503020204020204" pitchFamily="34" charset="-122"/>
              </a:rPr>
              <a:t>: SQL Server </a:t>
            </a:r>
            <a:r>
              <a:rPr lang="zh-CN" altLang="en-US" sz="5600" dirty="0">
                <a:latin typeface="微软雅黑" panose="020B0503020204020204" pitchFamily="34" charset="-122"/>
                <a:ea typeface="微软雅黑" panose="020B0503020204020204" pitchFamily="34" charset="-122"/>
              </a:rPr>
              <a:t>缓存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内存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的是：</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以所执行参数化或动态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语句为键，执行计划，及数据</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可能发生参数嗅探缓存的计划或数据不对</a:t>
            </a:r>
            <a:endParaRPr lang="en-US" altLang="zh-CN" sz="5600" dirty="0">
              <a:latin typeface="微软雅黑" panose="020B0503020204020204" pitchFamily="34" charset="-122"/>
              <a:ea typeface="微软雅黑" panose="020B0503020204020204" pitchFamily="34" charset="-122"/>
            </a:endParaRPr>
          </a:p>
          <a:p>
            <a:pPr marL="1543050" lvl="4"/>
            <a:r>
              <a:rPr lang="zh-CN" altLang="en-US" sz="5600" dirty="0">
                <a:latin typeface="微软雅黑" panose="020B0503020204020204" pitchFamily="34" charset="-122"/>
                <a:ea typeface="微软雅黑" panose="020B0503020204020204" pitchFamily="34" charset="-122"/>
              </a:rPr>
              <a:t>本次 </a:t>
            </a:r>
            <a:r>
              <a:rPr lang="en-US" altLang="zh-CN" sz="5600" dirty="0" err="1">
                <a:latin typeface="微软雅黑" panose="020B0503020204020204" pitchFamily="34" charset="-122"/>
                <a:ea typeface="微软雅黑" panose="020B0503020204020204" pitchFamily="34" charset="-122"/>
              </a:rPr>
              <a:t>PgSQL</a:t>
            </a:r>
            <a:r>
              <a:rPr lang="en-US" altLang="zh-CN" sz="5600" dirty="0">
                <a:latin typeface="微软雅黑" panose="020B0503020204020204" pitchFamily="34" charset="-122"/>
                <a:ea typeface="微软雅黑" panose="020B0503020204020204" pitchFamily="34" charset="-122"/>
              </a:rPr>
              <a:t> </a:t>
            </a:r>
            <a:r>
              <a:rPr lang="zh-CN" altLang="en-US" sz="5600" dirty="0">
                <a:latin typeface="微软雅黑" panose="020B0503020204020204" pitchFamily="34" charset="-122"/>
                <a:ea typeface="微软雅黑" panose="020B0503020204020204" pitchFamily="34" charset="-122"/>
              </a:rPr>
              <a:t>参数化查询都是随机向量</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可能发生类似 </a:t>
            </a:r>
            <a:r>
              <a:rPr lang="en-US" altLang="zh-CN" sz="5600" dirty="0">
                <a:latin typeface="微软雅黑" panose="020B0503020204020204" pitchFamily="34" charset="-122"/>
                <a:ea typeface="微软雅黑" panose="020B0503020204020204" pitchFamily="34" charset="-122"/>
              </a:rPr>
              <a:t>SQL Server </a:t>
            </a:r>
            <a:r>
              <a:rPr lang="zh-CN" altLang="en-US" sz="56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48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62500" lnSpcReduction="20000"/>
          </a:bodyPr>
          <a:lstStyle/>
          <a:p>
            <a:r>
              <a:rPr lang="en-US" altLang="zh-CN" b="1" dirty="0">
                <a:solidFill>
                  <a:schemeClr val="tx1"/>
                </a:solidFill>
                <a:latin typeface="微软雅黑" panose="020B0503020204020204" pitchFamily="34" charset="-122"/>
                <a:ea typeface="微软雅黑" panose="020B0503020204020204" pitchFamily="34" charset="-122"/>
              </a:rPr>
              <a:t>Since 2020-05-30</a:t>
            </a:r>
          </a:p>
          <a:p>
            <a:pPr lvl="1"/>
            <a:r>
              <a:rPr lang="en-US" altLang="zh-CN" b="1" dirty="0">
                <a:solidFill>
                  <a:schemeClr val="tx1"/>
                </a:solidFill>
                <a:latin typeface="微软雅黑" panose="020B0503020204020204" pitchFamily="34" charset="-122"/>
                <a:ea typeface="微软雅黑" panose="020B0503020204020204" pitchFamily="34" charset="-122"/>
              </a:rPr>
              <a:t>Rust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群集支持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水平扩展分片</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默认仅支持内存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r>
              <a:rPr lang="zh-CN" altLang="en-US" sz="2400" b="1" dirty="0">
                <a:solidFill>
                  <a:schemeClr val="tx1"/>
                </a:solidFill>
                <a:latin typeface="微软雅黑" panose="020B0503020204020204" pitchFamily="34" charset="-122"/>
                <a:ea typeface="微软雅黑" panose="020B0503020204020204" pitchFamily="34" charset="-122"/>
              </a:rPr>
              <a:t>（足矣）</a:t>
            </a:r>
            <a:endParaRPr lang="en-US" altLang="zh-CN" sz="2400"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 </a:t>
            </a:r>
            <a:r>
              <a:rPr lang="en-US" altLang="zh-CN" b="1" dirty="0">
                <a:solidFill>
                  <a:schemeClr val="tx1"/>
                </a:solidFill>
                <a:latin typeface="微软雅黑" panose="020B0503020204020204" pitchFamily="34" charset="-122"/>
                <a:ea typeface="微软雅黑" panose="020B0503020204020204" pitchFamily="34" charset="-122"/>
              </a:rPr>
              <a:t>HTTP Rest/</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Grpc</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a:solidFill>
                  <a:schemeClr val="tx1"/>
                </a:solidFill>
                <a:latin typeface="微软雅黑" panose="020B0503020204020204" pitchFamily="34" charset="-122"/>
                <a:ea typeface="微软雅黑" panose="020B0503020204020204" pitchFamily="34" charset="-122"/>
              </a:rPr>
              <a:t>(</a:t>
            </a:r>
            <a:r>
              <a:rPr lang="zh-CN" altLang="en-US" b="1" dirty="0">
                <a:solidFill>
                  <a:schemeClr val="tx1"/>
                </a:solidFill>
                <a:latin typeface="微软雅黑" panose="020B0503020204020204" pitchFamily="34" charset="-122"/>
                <a:ea typeface="微软雅黑" panose="020B0503020204020204" pitchFamily="34" charset="-122"/>
              </a:rPr>
              <a:t>尚未 </a:t>
            </a:r>
            <a:r>
              <a:rPr lang="en-US" altLang="zh-CN" b="1" dirty="0">
                <a:solidFill>
                  <a:schemeClr val="tx1"/>
                </a:solidFill>
                <a:latin typeface="微软雅黑" panose="020B0503020204020204" pitchFamily="34" charset="-122"/>
                <a:ea typeface="微软雅黑" panose="020B0503020204020204" pitchFamily="34" charset="-122"/>
              </a:rPr>
              <a:t>GA)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Azure </a:t>
            </a:r>
            <a:r>
              <a:rPr lang="zh-CN" altLang="en-US" b="1" dirty="0">
                <a:solidFill>
                  <a:schemeClr val="tx1"/>
                </a:solidFill>
                <a:latin typeface="微软雅黑" panose="020B0503020204020204" pitchFamily="34" charset="-122"/>
                <a:ea typeface="微软雅黑" panose="020B0503020204020204" pitchFamily="34" charset="-122"/>
              </a:rPr>
              <a:t>支持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研发生态较完善、文档较完备</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缺省无认证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需要同时打开 </a:t>
            </a:r>
            <a:r>
              <a:rPr lang="en-US" altLang="zh-CN" b="1" dirty="0">
                <a:solidFill>
                  <a:schemeClr val="tx1"/>
                </a:solidFill>
                <a:latin typeface="微软雅黑" panose="020B0503020204020204" pitchFamily="34" charset="-122"/>
                <a:ea typeface="微软雅黑" panose="020B0503020204020204" pitchFamily="34" charset="-122"/>
              </a:rPr>
              <a:t>TLS/HTTPS </a:t>
            </a:r>
          </a:p>
          <a:p>
            <a:pPr lvl="1"/>
            <a:r>
              <a:rPr lang="en-US" altLang="zh-CN" b="1" dirty="0" err="1">
                <a:solidFill>
                  <a:schemeClr val="tx1"/>
                </a:solidFill>
                <a:latin typeface="微软雅黑" panose="020B0503020204020204" pitchFamily="34" charset="-122"/>
                <a:ea typeface="微软雅黑" panose="020B0503020204020204" pitchFamily="34" charset="-122"/>
              </a:rPr>
              <a:t>Qdrant</a:t>
            </a: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WebUI</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管理门户功能简陋</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chemeClr val="tx1"/>
                </a:solidFill>
                <a:latin typeface="微软雅黑" panose="020B0503020204020204" pitchFamily="34" charset="-122"/>
                <a:ea typeface="微软雅黑" panose="020B0503020204020204" pitchFamily="34" charset="-122"/>
              </a:rPr>
              <a:t>绑定侦听所有</a:t>
            </a:r>
            <a:r>
              <a:rPr lang="en-US" altLang="zh-CN" b="1" dirty="0">
                <a:solidFill>
                  <a:schemeClr val="tx1"/>
                </a:solidFill>
                <a:latin typeface="微软雅黑" panose="020B0503020204020204" pitchFamily="34" charset="-122"/>
                <a:ea typeface="微软雅黑" panose="020B0503020204020204" pitchFamily="34" charset="-122"/>
              </a:rPr>
              <a:t>IP</a:t>
            </a:r>
            <a:r>
              <a:rPr lang="zh-CN" altLang="en-US" b="1" dirty="0">
                <a:solidFill>
                  <a:schemeClr val="tx1"/>
                </a:solidFill>
                <a:latin typeface="微软雅黑" panose="020B0503020204020204" pitchFamily="34" charset="-122"/>
                <a:ea typeface="微软雅黑" panose="020B0503020204020204" pitchFamily="34" charset="-122"/>
              </a:rPr>
              <a:t>的运行方法</a:t>
            </a:r>
            <a:r>
              <a:rPr lang="en-US" altLang="zh-CN" b="1" dirty="0">
                <a:solidFill>
                  <a:schemeClr val="tx1"/>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npm</a:t>
            </a:r>
            <a:r>
              <a:rPr lang="en-US" altLang="zh-CN" b="1" dirty="0">
                <a:solidFill>
                  <a:schemeClr val="tx1"/>
                </a:solidFill>
                <a:latin typeface="微软雅黑" panose="020B0503020204020204" pitchFamily="34" charset="-122"/>
                <a:ea typeface="微软雅黑" panose="020B0503020204020204" pitchFamily="34" charset="-122"/>
              </a:rPr>
              <a:t> start --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chemeClr val="tx1"/>
                </a:solidFill>
                <a:latin typeface="微软雅黑" panose="020B0503020204020204" pitchFamily="34" charset="-122"/>
                <a:ea typeface="微软雅黑" panose="020B0503020204020204" pitchFamily="34" charset="-122"/>
              </a:rPr>
              <a:t>0.0.0.0</a:t>
            </a: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 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a:t>
            </a:r>
            <a:r>
              <a:rPr lang="zh-CN" altLang="en-US" strike="sngStrike" dirty="0">
                <a:latin typeface="微软雅黑" panose="020B0503020204020204" pitchFamily="34" charset="-122"/>
                <a:ea typeface="微软雅黑" panose="020B0503020204020204" pitchFamily="34" charset="-122"/>
              </a:rPr>
              <a:t>不确定 </a:t>
            </a:r>
            <a:r>
              <a:rPr lang="en-US" altLang="zh-CN" strike="sngStrike" dirty="0" err="1">
                <a:latin typeface="微软雅黑" panose="020B0503020204020204" pitchFamily="34" charset="-122"/>
                <a:ea typeface="微软雅黑" panose="020B0503020204020204" pitchFamily="34" charset="-122"/>
              </a:rPr>
              <a:t>AzureCognitiveSearch</a:t>
            </a:r>
            <a:r>
              <a:rPr lang="en-US" altLang="zh-CN" strike="sngStrike" dirty="0">
                <a:latin typeface="微软雅黑" panose="020B0503020204020204" pitchFamily="34" charset="-122"/>
                <a:ea typeface="微软雅黑" panose="020B0503020204020204" pitchFamily="34" charset="-122"/>
              </a:rPr>
              <a:t> service </a:t>
            </a:r>
            <a:r>
              <a:rPr lang="zh-CN" altLang="en-US" strike="sngStrike" dirty="0">
                <a:latin typeface="微软雅黑" panose="020B0503020204020204" pitchFamily="34" charset="-122"/>
                <a:ea typeface="微软雅黑" panose="020B0503020204020204" pitchFamily="34" charset="-122"/>
              </a:rPr>
              <a:t>本身是否是专业的向量检索引擎</a:t>
            </a:r>
            <a:endParaRPr lang="en-US" altLang="zh-CN" strike="sngStrike"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Azure Cognitive Search - Vector Search Private Preview</a:t>
            </a: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Milvus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en-US" altLang="zh-CN" sz="1200" b="1" dirty="0">
                <a:solidFill>
                  <a:schemeClr val="tx1"/>
                </a:solidFill>
                <a:latin typeface="微软雅黑" panose="020B0503020204020204" pitchFamily="34" charset="-122"/>
                <a:ea typeface="微软雅黑" panose="020B0503020204020204" pitchFamily="34" charset="-122"/>
              </a:rPr>
              <a:t>Since 2019-09-16</a:t>
            </a:r>
          </a:p>
          <a:p>
            <a:pPr lvl="1"/>
            <a:r>
              <a:rPr lang="en-US" altLang="zh-CN" sz="1100" b="1" dirty="0">
                <a:solidFill>
                  <a:schemeClr val="tx1"/>
                </a:solidFill>
                <a:latin typeface="微软雅黑" panose="020B0503020204020204" pitchFamily="34" charset="-122"/>
                <a:ea typeface="微软雅黑" panose="020B0503020204020204" pitchFamily="34" charset="-122"/>
              </a:rPr>
              <a:t>Go </a:t>
            </a:r>
            <a:r>
              <a:rPr lang="zh-CN" altLang="en-US" sz="1100" b="1" dirty="0">
                <a:solidFill>
                  <a:schemeClr val="tx1"/>
                </a:solidFill>
                <a:latin typeface="微软雅黑" panose="020B0503020204020204" pitchFamily="34" charset="-122"/>
                <a:ea typeface="微软雅黑" panose="020B0503020204020204" pitchFamily="34" charset="-122"/>
              </a:rPr>
              <a:t>开发</a:t>
            </a:r>
            <a:endParaRPr lang="en-US" altLang="zh-CN" sz="1100" b="1" dirty="0">
              <a:solidFill>
                <a:schemeClr val="tx1"/>
              </a:solidFill>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优势</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分布式群集架构完善</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支持内存 </a:t>
            </a:r>
            <a:r>
              <a:rPr lang="en-US" altLang="zh-CN" sz="1100" b="1" dirty="0">
                <a:solidFill>
                  <a:schemeClr val="tx1"/>
                </a:solidFill>
                <a:latin typeface="微软雅黑" panose="020B0503020204020204" pitchFamily="34" charset="-122"/>
                <a:ea typeface="微软雅黑" panose="020B0503020204020204" pitchFamily="34" charset="-122"/>
              </a:rPr>
              <a:t>HNSW </a:t>
            </a:r>
            <a:r>
              <a:rPr lang="zh-CN" altLang="en-US" sz="1100" b="1" dirty="0">
                <a:solidFill>
                  <a:schemeClr val="tx1"/>
                </a:solidFill>
                <a:latin typeface="微软雅黑" panose="020B0503020204020204" pitchFamily="34" charset="-122"/>
                <a:ea typeface="微软雅黑" panose="020B0503020204020204" pitchFamily="34" charset="-122"/>
              </a:rPr>
              <a:t>索引</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GitHub</a:t>
            </a:r>
            <a:r>
              <a:rPr lang="zh-CN" altLang="en-US" sz="1100" b="1" dirty="0">
                <a:solidFill>
                  <a:schemeClr val="tx1"/>
                </a:solidFill>
                <a:latin typeface="微软雅黑" panose="020B0503020204020204" pitchFamily="34" charset="-122"/>
                <a:ea typeface="微软雅黑" panose="020B0503020204020204" pitchFamily="34" charset="-122"/>
              </a:rPr>
              <a:t>星最多 </a:t>
            </a:r>
            <a:r>
              <a:rPr lang="en-US" altLang="zh-CN" sz="1100" b="1" dirty="0">
                <a:solidFill>
                  <a:schemeClr val="tx1"/>
                </a:solidFill>
                <a:latin typeface="微软雅黑" panose="020B0503020204020204" pitchFamily="34" charset="-122"/>
                <a:ea typeface="微软雅黑" panose="020B0503020204020204" pitchFamily="34" charset="-122"/>
              </a:rPr>
              <a:t>18K+</a:t>
            </a:r>
          </a:p>
          <a:p>
            <a:pPr lvl="1"/>
            <a:r>
              <a:rPr lang="zh-CN" altLang="en-US" sz="1100" b="1" dirty="0">
                <a:solidFill>
                  <a:schemeClr val="tx1"/>
                </a:solidFill>
                <a:latin typeface="微软雅黑" panose="020B0503020204020204" pitchFamily="34" charset="-122"/>
                <a:ea typeface="微软雅黑" panose="020B0503020204020204" pitchFamily="34" charset="-122"/>
              </a:rPr>
              <a:t>支持 </a:t>
            </a:r>
            <a:r>
              <a:rPr lang="en-US" altLang="zh-CN" sz="1100" b="1" dirty="0" err="1">
                <a:solidFill>
                  <a:schemeClr val="tx1"/>
                </a:solidFill>
                <a:latin typeface="微软雅黑" panose="020B0503020204020204" pitchFamily="34" charset="-122"/>
                <a:ea typeface="微软雅黑" panose="020B0503020204020204" pitchFamily="34" charset="-122"/>
              </a:rPr>
              <a:t>Grpc</a:t>
            </a:r>
            <a:r>
              <a:rPr lang="en-US" altLang="zh-CN" sz="1100" b="1" dirty="0">
                <a:solidFill>
                  <a:schemeClr val="tx1"/>
                </a:solidFill>
                <a:latin typeface="微软雅黑" panose="020B0503020204020204" pitchFamily="34" charset="-122"/>
                <a:ea typeface="微软雅黑" panose="020B0503020204020204" pitchFamily="34" charset="-122"/>
              </a:rPr>
              <a:t> </a:t>
            </a:r>
            <a:r>
              <a:rPr lang="zh-CN" altLang="en-US" sz="1100" b="1" dirty="0">
                <a:solidFill>
                  <a:schemeClr val="tx1"/>
                </a:solidFill>
                <a:latin typeface="微软雅黑" panose="020B0503020204020204" pitchFamily="34" charset="-122"/>
                <a:ea typeface="微软雅黑" panose="020B0503020204020204" pitchFamily="34" charset="-122"/>
              </a:rPr>
              <a:t>调用</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sz="10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Deploy Milvus on Azure with AKS Milvus documentation</a:t>
            </a:r>
            <a:endParaRPr lang="en-US" sz="1000" dirty="0">
              <a:solidFill>
                <a:srgbClr val="0070C0"/>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研发生态较完善、文档完备</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缺点</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Metric</a:t>
            </a:r>
            <a:r>
              <a:rPr lang="zh-CN" altLang="en-US" sz="1100" b="1" dirty="0">
                <a:solidFill>
                  <a:schemeClr val="tx1"/>
                </a:solidFill>
                <a:latin typeface="微软雅黑" panose="020B0503020204020204" pitchFamily="34" charset="-122"/>
                <a:ea typeface="微软雅黑" panose="020B0503020204020204" pitchFamily="34" charset="-122"/>
              </a:rPr>
              <a:t>：</a:t>
            </a:r>
            <a:endParaRPr lang="en-US" altLang="zh-CN" sz="1100" b="1" dirty="0">
              <a:solidFill>
                <a:schemeClr val="tx1"/>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不支持</a:t>
            </a:r>
            <a:r>
              <a:rPr lang="en-US" altLang="zh-CN" sz="1000" b="1" dirty="0">
                <a:solidFill>
                  <a:srgbClr val="FF0000"/>
                </a:solidFill>
                <a:latin typeface="微软雅黑" panose="020B0503020204020204" pitchFamily="34" charset="-122"/>
                <a:ea typeface="微软雅黑" panose="020B0503020204020204" pitchFamily="34" charset="-122"/>
              </a:rPr>
              <a:t>Cosine</a:t>
            </a:r>
            <a:r>
              <a:rPr lang="zh-CN" altLang="en-US" sz="1000" b="1" dirty="0">
                <a:solidFill>
                  <a:srgbClr val="FF0000"/>
                </a:solidFill>
                <a:latin typeface="微软雅黑" panose="020B0503020204020204" pitchFamily="34" charset="-122"/>
                <a:ea typeface="微软雅黑" panose="020B0503020204020204" pitchFamily="34" charset="-122"/>
              </a:rPr>
              <a:t>，仅支持 </a:t>
            </a:r>
            <a:r>
              <a:rPr lang="en-US" altLang="zh-CN" sz="1000" b="1" dirty="0">
                <a:solidFill>
                  <a:srgbClr val="FF0000"/>
                </a:solidFill>
                <a:latin typeface="微软雅黑" panose="020B0503020204020204" pitchFamily="34" charset="-122"/>
                <a:ea typeface="微软雅黑" panose="020B0503020204020204" pitchFamily="34" charset="-122"/>
              </a:rPr>
              <a:t>L2 </a:t>
            </a:r>
            <a:r>
              <a:rPr lang="zh-CN" altLang="en-US" sz="1000" b="1" dirty="0">
                <a:solidFill>
                  <a:srgbClr val="FF0000"/>
                </a:solidFill>
                <a:latin typeface="微软雅黑" panose="020B0503020204020204" pitchFamily="34" charset="-122"/>
                <a:ea typeface="微软雅黑" panose="020B0503020204020204" pitchFamily="34" charset="-122"/>
              </a:rPr>
              <a:t>和 </a:t>
            </a:r>
            <a:r>
              <a:rPr lang="en-US" altLang="zh-CN" sz="1000" b="1" dirty="0">
                <a:solidFill>
                  <a:srgbClr val="FF0000"/>
                </a:solidFill>
                <a:latin typeface="微软雅黑" panose="020B0503020204020204" pitchFamily="34" charset="-122"/>
                <a:ea typeface="微软雅黑" panose="020B0503020204020204" pitchFamily="34" charset="-122"/>
              </a:rPr>
              <a:t>Inner Product </a:t>
            </a:r>
            <a:r>
              <a:rPr lang="zh-CN" altLang="en-US" sz="1000" b="1" dirty="0">
                <a:solidFill>
                  <a:srgbClr val="FF0000"/>
                </a:solidFill>
                <a:latin typeface="微软雅黑" panose="020B0503020204020204" pitchFamily="34" charset="-122"/>
                <a:ea typeface="微软雅黑" panose="020B0503020204020204" pitchFamily="34" charset="-122"/>
              </a:rPr>
              <a:t>未归一化，不好比较</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3"/>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L2/IP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距离比 </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Cosine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计算简单，</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cpu</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算力成本低</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每个集合（</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collection</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sz="1200" b="1" dirty="0">
              <a:solidFill>
                <a:schemeClr val="tx1"/>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33B97F29-2B9C-00E8-2CF8-13C23C8E367D}"/>
              </a:ext>
            </a:extLst>
          </p:cNvPr>
          <p:cNvPicPr>
            <a:picLocks noChangeAspect="1"/>
          </p:cNvPicPr>
          <p:nvPr/>
        </p:nvPicPr>
        <p:blipFill>
          <a:blip r:embed="rId3"/>
          <a:stretch>
            <a:fillRect/>
          </a:stretch>
        </p:blipFill>
        <p:spPr>
          <a:xfrm>
            <a:off x="6831623" y="1387415"/>
            <a:ext cx="5360377" cy="5128198"/>
          </a:xfrm>
          <a:prstGeom prst="rect">
            <a:avLst/>
          </a:prstGeom>
        </p:spPr>
      </p:pic>
    </p:spTree>
    <p:extLst>
      <p:ext uri="{BB962C8B-B14F-4D97-AF65-F5344CB8AC3E}">
        <p14:creationId xmlns:p14="http://schemas.microsoft.com/office/powerpoint/2010/main" val="32617041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Chroma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8"/>
            <a:ext cx="9398483" cy="5564776"/>
          </a:xfrm>
        </p:spPr>
        <p:txBody>
          <a:bodyPr>
            <a:normAutofit fontScale="92500" lnSpcReduction="10000"/>
          </a:bodyPr>
          <a:lstStyle/>
          <a:p>
            <a:r>
              <a:rPr lang="en-US" altLang="zh-CN" b="1" dirty="0">
                <a:solidFill>
                  <a:schemeClr val="tx1"/>
                </a:solidFill>
                <a:latin typeface="微软雅黑" panose="020B0503020204020204" pitchFamily="34" charset="-122"/>
                <a:ea typeface="微软雅黑" panose="020B0503020204020204" pitchFamily="34" charset="-122"/>
              </a:rPr>
              <a:t>Since 2022-10-05 </a:t>
            </a:r>
            <a:r>
              <a:rPr lang="zh-CN" altLang="en-US" b="1" dirty="0">
                <a:solidFill>
                  <a:schemeClr val="tx1"/>
                </a:solidFill>
                <a:latin typeface="微软雅黑" panose="020B0503020204020204" pitchFamily="34" charset="-122"/>
                <a:ea typeface="微软雅黑" panose="020B0503020204020204" pitchFamily="34" charset="-122"/>
              </a:rPr>
              <a:t>新生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Python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分布式群集架构计划调整中</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将 </a:t>
            </a:r>
            <a:r>
              <a:rPr lang="en-US" altLang="zh-CN" b="1" dirty="0" err="1">
                <a:solidFill>
                  <a:schemeClr val="tx1"/>
                </a:solidFill>
                <a:latin typeface="微软雅黑" panose="020B0503020204020204" pitchFamily="34" charset="-122"/>
                <a:ea typeface="微软雅黑" panose="020B0503020204020204" pitchFamily="34" charset="-122"/>
              </a:rPr>
              <a:t>Clickhouse</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替换为自定义分布式系统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2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研发生态不完善、文档不完备</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官方仅有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JavaScript SDK</a:t>
            </a: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其他语言编程请自行参考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FastAPI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Swagger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实现调用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err="1">
                <a:solidFill>
                  <a:schemeClr val="tx1"/>
                </a:solidFill>
                <a:latin typeface="微软雅黑" panose="020B0503020204020204" pitchFamily="34" charset="-122"/>
                <a:ea typeface="微软雅黑" panose="020B0503020204020204" pitchFamily="34" charset="-122"/>
              </a:rPr>
              <a:t>HttpRest</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48104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31920-1720-371B-23D6-CCF846FA81CE}"/>
              </a:ext>
            </a:extLst>
          </p:cNvPr>
          <p:cNvSpPr>
            <a:spLocks noGrp="1"/>
          </p:cNvSpPr>
          <p:nvPr>
            <p:ph type="title"/>
          </p:nvPr>
        </p:nvSpPr>
        <p:spPr/>
        <p:txBody>
          <a:bodyPr/>
          <a:lstStyle/>
          <a:p>
            <a:r>
              <a:rPr lang="zh-CN" altLang="en-US" dirty="0"/>
              <a:t>关于 </a:t>
            </a:r>
            <a:r>
              <a:rPr lang="en-US" altLang="zh-CN" dirty="0"/>
              <a:t>Redis </a:t>
            </a:r>
            <a:r>
              <a:rPr lang="zh-CN" altLang="en-US" dirty="0"/>
              <a:t>和 </a:t>
            </a:r>
            <a:r>
              <a:rPr lang="en-US" altLang="zh-CN" dirty="0" err="1"/>
              <a:t>PgSQL</a:t>
            </a:r>
            <a:endParaRPr lang="en-US" dirty="0"/>
          </a:p>
        </p:txBody>
      </p:sp>
      <p:pic>
        <p:nvPicPr>
          <p:cNvPr id="5" name="Content Placeholder 4">
            <a:extLst>
              <a:ext uri="{FF2B5EF4-FFF2-40B4-BE49-F238E27FC236}">
                <a16:creationId xmlns:a16="http://schemas.microsoft.com/office/drawing/2014/main" id="{D6D66437-5D37-A998-A7F2-EA4911786323}"/>
              </a:ext>
            </a:extLst>
          </p:cNvPr>
          <p:cNvPicPr>
            <a:picLocks noGrp="1" noChangeAspect="1"/>
          </p:cNvPicPr>
          <p:nvPr>
            <p:ph idx="1"/>
          </p:nvPr>
        </p:nvPicPr>
        <p:blipFill>
          <a:blip r:embed="rId2"/>
          <a:stretch>
            <a:fillRect/>
          </a:stretch>
        </p:blipFill>
        <p:spPr>
          <a:xfrm>
            <a:off x="373155" y="1377973"/>
            <a:ext cx="11445689" cy="4870427"/>
          </a:xfrm>
        </p:spPr>
      </p:pic>
      <p:sp>
        <p:nvSpPr>
          <p:cNvPr id="3" name="Content Placeholder 2">
            <a:extLst>
              <a:ext uri="{FF2B5EF4-FFF2-40B4-BE49-F238E27FC236}">
                <a16:creationId xmlns:a16="http://schemas.microsoft.com/office/drawing/2014/main" id="{DFA9D93F-6CD1-29A9-B0AE-AF1A89D04389}"/>
              </a:ext>
            </a:extLst>
          </p:cNvPr>
          <p:cNvSpPr txBox="1">
            <a:spLocks/>
          </p:cNvSpPr>
          <p:nvPr/>
        </p:nvSpPr>
        <p:spPr>
          <a:xfrm>
            <a:off x="4617044" y="3704065"/>
            <a:ext cx="6656413" cy="18273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400" b="1" dirty="0">
                <a:solidFill>
                  <a:srgbClr val="FF0000"/>
                </a:solidFill>
                <a:latin typeface="微软雅黑" panose="020B0503020204020204" pitchFamily="34" charset="-122"/>
                <a:ea typeface="微软雅黑" panose="020B0503020204020204" pitchFamily="34" charset="-122"/>
              </a:rPr>
              <a:t>变成命题作文了</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sz="2200" b="1" dirty="0">
                <a:solidFill>
                  <a:srgbClr val="FF0000"/>
                </a:solidFill>
                <a:latin typeface="微软雅黑" panose="020B0503020204020204" pitchFamily="34" charset="-122"/>
                <a:ea typeface="微软雅黑" panose="020B0503020204020204" pitchFamily="34" charset="-122"/>
              </a:rPr>
              <a:t>如果自由选题可能冗余数据，一致性也是难点</a:t>
            </a:r>
            <a:endParaRPr lang="en-US" altLang="zh-CN" sz="2200"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278146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137F-7A7A-5209-C1A1-06DB57D11B24}"/>
              </a:ext>
            </a:extLst>
          </p:cNvPr>
          <p:cNvSpPr>
            <a:spLocks noGrp="1"/>
          </p:cNvSpPr>
          <p:nvPr>
            <p:ph type="title"/>
          </p:nvPr>
        </p:nvSpPr>
        <p:spPr>
          <a:xfrm>
            <a:off x="677333" y="209005"/>
            <a:ext cx="10111711" cy="879566"/>
          </a:xfrm>
        </p:spPr>
        <p:txBody>
          <a:bodyPr>
            <a:normAutofit fontScale="90000"/>
          </a:bodyPr>
          <a:lstStyle/>
          <a:p>
            <a:r>
              <a:rPr lang="zh-CN" altLang="en-US" b="1" dirty="0">
                <a:highlight>
                  <a:srgbClr val="FFFF00"/>
                </a:highlight>
                <a:latin typeface="微软雅黑" panose="020B0503020204020204" pitchFamily="34" charset="-122"/>
                <a:ea typeface="微软雅黑" panose="020B0503020204020204" pitchFamily="34" charset="-122"/>
              </a:rPr>
              <a:t>本次产品评测结果排名及点评</a:t>
            </a:r>
            <a:r>
              <a:rPr lang="en-US" altLang="zh-CN" b="1" dirty="0">
                <a:highlight>
                  <a:srgbClr val="FFFF00"/>
                </a:highlight>
                <a:latin typeface="微软雅黑" panose="020B0503020204020204" pitchFamily="34" charset="-122"/>
                <a:ea typeface="微软雅黑" panose="020B0503020204020204" pitchFamily="34" charset="-122"/>
              </a:rPr>
              <a:t>@2023</a:t>
            </a:r>
            <a:r>
              <a:rPr lang="zh-CN" altLang="en-US" b="1" dirty="0">
                <a:highlight>
                  <a:srgbClr val="FFFF00"/>
                </a:highlight>
                <a:latin typeface="微软雅黑" panose="020B0503020204020204" pitchFamily="34" charset="-122"/>
                <a:ea typeface="微软雅黑" panose="020B0503020204020204" pitchFamily="34" charset="-122"/>
              </a:rPr>
              <a:t>年</a:t>
            </a:r>
            <a:r>
              <a:rPr lang="en-US" altLang="zh-CN" b="1" dirty="0">
                <a:highlight>
                  <a:srgbClr val="FFFF00"/>
                </a:highlight>
                <a:latin typeface="微软雅黑" panose="020B0503020204020204" pitchFamily="34" charset="-122"/>
                <a:ea typeface="微软雅黑" panose="020B0503020204020204" pitchFamily="34" charset="-122"/>
              </a:rPr>
              <a:t>5</a:t>
            </a:r>
            <a:r>
              <a:rPr lang="zh-CN" altLang="en-US" b="1" dirty="0">
                <a:highlight>
                  <a:srgbClr val="FFFF00"/>
                </a:highlight>
                <a:latin typeface="微软雅黑" panose="020B0503020204020204" pitchFamily="34" charset="-122"/>
                <a:ea typeface="微软雅黑" panose="020B0503020204020204" pitchFamily="34" charset="-122"/>
              </a:rPr>
              <a:t>月（仅供参考）</a:t>
            </a:r>
            <a:endParaRPr lang="en-US"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959B0FD-3F46-6584-B881-A658DAC252EA}"/>
              </a:ext>
            </a:extLst>
          </p:cNvPr>
          <p:cNvSpPr>
            <a:spLocks noGrp="1"/>
          </p:cNvSpPr>
          <p:nvPr>
            <p:ph idx="1"/>
          </p:nvPr>
        </p:nvSpPr>
        <p:spPr>
          <a:xfrm>
            <a:off x="677334" y="966651"/>
            <a:ext cx="10234506" cy="5773783"/>
          </a:xfrm>
        </p:spPr>
        <p:txBody>
          <a:bodyPr>
            <a:normAutofit/>
          </a:bodyPr>
          <a:lstStyle/>
          <a:p>
            <a:pPr>
              <a:buFont typeface="+mj-lt"/>
              <a:buAutoNum type="arabicPeriod"/>
            </a:pPr>
            <a:r>
              <a:rPr lang="en-US" altLang="zh-CN" sz="2400" b="1" dirty="0">
                <a:latin typeface="微软雅黑" panose="020B0503020204020204" pitchFamily="34" charset="-122"/>
                <a:ea typeface="微软雅黑" panose="020B0503020204020204" pitchFamily="34" charset="-122"/>
              </a:rPr>
              <a:t>Milvus</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 </a:t>
            </a: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岁半 早熟稳定期</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err="1">
                <a:latin typeface="微软雅黑" panose="020B0503020204020204" pitchFamily="34" charset="-122"/>
                <a:ea typeface="微软雅黑" panose="020B0503020204020204" pitchFamily="34" charset="-122"/>
              </a:rPr>
              <a:t>Qdrant</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 茁壮成长期 </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Chroma</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才</a:t>
            </a:r>
            <a:r>
              <a:rPr lang="zh-CN" altLang="en-US" b="1">
                <a:latin typeface="微软雅黑" panose="020B0503020204020204" pitchFamily="34" charset="-122"/>
                <a:ea typeface="微软雅黑" panose="020B0503020204020204" pitchFamily="34" charset="-122"/>
              </a:rPr>
              <a:t>半岁 还</a:t>
            </a:r>
            <a:r>
              <a:rPr lang="zh-CN" altLang="en-US" b="1" dirty="0">
                <a:latin typeface="微软雅黑" panose="020B0503020204020204" pitchFamily="34" charset="-122"/>
                <a:ea typeface="微软雅黑" panose="020B0503020204020204" pitchFamily="34" charset="-122"/>
              </a:rPr>
              <a:t>在发育</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PostgreSQL + </a:t>
            </a:r>
            <a:r>
              <a:rPr lang="en-US" altLang="zh-CN" sz="2400" b="1" dirty="0" err="1">
                <a:latin typeface="微软雅黑" panose="020B0503020204020204" pitchFamily="34" charset="-122"/>
                <a:ea typeface="微软雅黑" panose="020B0503020204020204" pitchFamily="34" charset="-122"/>
              </a:rPr>
              <a:t>PgVector</a:t>
            </a:r>
            <a:r>
              <a:rPr lang="en-US" altLang="zh-CN" sz="2400" b="1" dirty="0">
                <a:latin typeface="微软雅黑" panose="020B0503020204020204" pitchFamily="34" charset="-122"/>
                <a:ea typeface="微软雅黑" panose="020B0503020204020204" pitchFamily="34" charset="-122"/>
              </a:rPr>
              <a:t> Extension</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关系跨界，突变暴力计算基因</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sz="2400" b="1" dirty="0">
                <a:latin typeface="微软雅黑" panose="020B0503020204020204" pitchFamily="34" charset="-122"/>
                <a:ea typeface="微软雅黑" panose="020B0503020204020204" pitchFamily="34" charset="-122"/>
              </a:rPr>
              <a:t>Redis + </a:t>
            </a:r>
            <a:r>
              <a:rPr lang="en-US" sz="2400" b="1" dirty="0" err="1">
                <a:latin typeface="微软雅黑" panose="020B0503020204020204" pitchFamily="34" charset="-122"/>
                <a:ea typeface="微软雅黑" panose="020B0503020204020204" pitchFamily="34" charset="-122"/>
              </a:rPr>
              <a:t>RediSearch</a:t>
            </a:r>
            <a:r>
              <a:rPr lang="en-US" sz="2400" b="1" dirty="0">
                <a:latin typeface="微软雅黑" panose="020B0503020204020204" pitchFamily="34" charset="-122"/>
                <a:ea typeface="微软雅黑" panose="020B0503020204020204" pitchFamily="34" charset="-122"/>
              </a:rPr>
              <a:t> Module </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缓存跨界，其实</a:t>
            </a:r>
            <a:r>
              <a:rPr lang="zh-CN" altLang="en-US" b="1" dirty="0">
                <a:highlight>
                  <a:srgbClr val="FFFF00"/>
                </a:highlight>
                <a:latin typeface="微软雅黑" panose="020B0503020204020204" pitchFamily="34" charset="-122"/>
                <a:ea typeface="微软雅黑" panose="020B0503020204020204" pitchFamily="34" charset="-122"/>
              </a:rPr>
              <a:t>性能不逊前三名</a:t>
            </a:r>
            <a:r>
              <a:rPr lang="zh-CN" altLang="en-US" b="1" dirty="0">
                <a:latin typeface="微软雅黑" panose="020B0503020204020204" pitchFamily="34" charset="-122"/>
                <a:ea typeface="微软雅黑" panose="020B0503020204020204" pitchFamily="34" charset="-122"/>
              </a:rPr>
              <a:t>，但持久化、容灾是硬伤</a:t>
            </a:r>
            <a:endParaRPr lang="en-US" altLang="zh-CN" b="1" dirty="0">
              <a:latin typeface="微软雅黑" panose="020B0503020204020204" pitchFamily="34" charset="-122"/>
              <a:ea typeface="微软雅黑" panose="020B0503020204020204" pitchFamily="34" charset="-122"/>
            </a:endParaRPr>
          </a:p>
          <a:p>
            <a:r>
              <a:rPr lang="en-US" altLang="zh-CN" sz="2400" b="1" dirty="0" err="1">
                <a:latin typeface="微软雅黑" panose="020B0503020204020204" pitchFamily="34" charset="-122"/>
                <a:ea typeface="微软雅黑" panose="020B0503020204020204" pitchFamily="34" charset="-122"/>
              </a:rPr>
              <a:t>Weaviate</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7</a:t>
            </a:r>
            <a:r>
              <a:rPr lang="zh-CN" altLang="en-US" b="1" dirty="0">
                <a:latin typeface="微软雅黑" panose="020B0503020204020204" pitchFamily="34" charset="-122"/>
                <a:ea typeface="微软雅黑" panose="020B0503020204020204" pitchFamily="34" charset="-122"/>
              </a:rPr>
              <a:t>岁 走失，缺席评测</a:t>
            </a:r>
            <a:endParaRPr lang="en-US" altLang="zh-CN" b="1"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sz="21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29842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a:xfrm>
            <a:off x="738293" y="0"/>
            <a:ext cx="8596668" cy="677375"/>
          </a:xfrm>
        </p:spPr>
        <p:txBody>
          <a:bodyPr/>
          <a:lstStyle/>
          <a:p>
            <a:r>
              <a:rPr lang="zh-CN" altLang="en-US" b="1" dirty="0">
                <a:latin typeface="微软雅黑" panose="020B0503020204020204" pitchFamily="34" charset="-122"/>
                <a:ea typeface="微软雅黑" panose="020B0503020204020204" pitchFamily="34" charset="-122"/>
              </a:rPr>
              <a:t>向量语义相似相关概念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738293" y="677375"/>
            <a:ext cx="10515600" cy="6180625"/>
          </a:xfrm>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向量化 （参考 基于</a:t>
            </a:r>
            <a:r>
              <a:rPr lang="en-US" altLang="zh-CN" dirty="0">
                <a:highlight>
                  <a:srgbClr val="FFFF00"/>
                </a:highlight>
                <a:latin typeface="微软雅黑" panose="020B0503020204020204" pitchFamily="34" charset="-122"/>
                <a:ea typeface="微软雅黑" panose="020B0503020204020204" pitchFamily="34" charset="-122"/>
              </a:rPr>
              <a:t>TF-IDF </a:t>
            </a:r>
            <a:r>
              <a:rPr lang="zh-CN" altLang="en-US" dirty="0">
                <a:latin typeface="微软雅黑" panose="020B0503020204020204" pitchFamily="34" charset="-122"/>
                <a:ea typeface="微软雅黑" panose="020B0503020204020204" pitchFamily="34" charset="-122"/>
              </a:rPr>
              <a:t>算法）</a:t>
            </a:r>
            <a:endParaRPr lang="en-US" altLang="zh-CN"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分词后，使用</a:t>
            </a:r>
            <a:r>
              <a:rPr lang="en-US" altLang="zh-CN" sz="1300" dirty="0">
                <a:latin typeface="微软雅黑" panose="020B0503020204020204" pitchFamily="34" charset="-122"/>
                <a:ea typeface="微软雅黑" panose="020B0503020204020204" pitchFamily="34" charset="-122"/>
              </a:rPr>
              <a:t>TF-IDF</a:t>
            </a:r>
            <a:r>
              <a:rPr lang="zh-CN" altLang="en-US" sz="1300" dirty="0">
                <a:latin typeface="微软雅黑" panose="020B0503020204020204" pitchFamily="34" charset="-122"/>
                <a:ea typeface="微软雅黑" panose="020B0503020204020204" pitchFamily="34" charset="-122"/>
              </a:rPr>
              <a:t>算法，</a:t>
            </a:r>
            <a:r>
              <a:rPr lang="zh-CN" altLang="en-US" sz="1300" dirty="0">
                <a:highlight>
                  <a:srgbClr val="FFFF00"/>
                </a:highlight>
                <a:latin typeface="微软雅黑" panose="020B0503020204020204" pitchFamily="34" charset="-122"/>
                <a:ea typeface="微软雅黑" panose="020B0503020204020204" pitchFamily="34" charset="-122"/>
              </a:rPr>
              <a:t>降序排列分词</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每篇文章各取出若干个关键词</a:t>
            </a:r>
            <a:endParaRPr lang="en-US" altLang="zh-CN" sz="1300"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highlight>
                  <a:srgbClr val="FFFF00"/>
                </a:highlight>
                <a:latin typeface="微软雅黑" panose="020B0503020204020204" pitchFamily="34" charset="-122"/>
                <a:ea typeface="微软雅黑" panose="020B0503020204020204" pitchFamily="34" charset="-122"/>
              </a:rPr>
              <a:t>合并成一个集合</a:t>
            </a:r>
            <a:r>
              <a:rPr lang="zh-CN" altLang="en-US" sz="1300" dirty="0">
                <a:latin typeface="微软雅黑" panose="020B0503020204020204" pitchFamily="34" charset="-122"/>
                <a:ea typeface="微软雅黑" panose="020B0503020204020204" pitchFamily="34" charset="-122"/>
              </a:rPr>
              <a:t>，计算</a:t>
            </a:r>
            <a:r>
              <a:rPr lang="zh-CN" altLang="en-US" sz="1300" dirty="0">
                <a:highlight>
                  <a:srgbClr val="FFFF00"/>
                </a:highlight>
                <a:latin typeface="微软雅黑" panose="020B0503020204020204" pitchFamily="34" charset="-122"/>
                <a:ea typeface="微软雅黑" panose="020B0503020204020204" pitchFamily="34" charset="-122"/>
              </a:rPr>
              <a:t>每篇文章</a:t>
            </a:r>
            <a:r>
              <a:rPr lang="zh-CN" altLang="en-US" sz="1300" dirty="0">
                <a:latin typeface="微软雅黑" panose="020B0503020204020204" pitchFamily="34" charset="-122"/>
                <a:ea typeface="微软雅黑" panose="020B0503020204020204" pitchFamily="34" charset="-122"/>
              </a:rPr>
              <a:t>对于这个集合中的词的词频</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生成两篇文章各自的词频向量</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计算这两个向量的相似度</a:t>
            </a:r>
            <a:endParaRPr lang="en-US" altLang="zh-CN" sz="1300" dirty="0">
              <a:latin typeface="微软雅黑" panose="020B0503020204020204" pitchFamily="34" charset="-122"/>
              <a:ea typeface="微软雅黑" panose="020B0503020204020204" pitchFamily="34" charset="-122"/>
            </a:endParaRPr>
          </a:p>
          <a:p>
            <a:pPr lvl="1"/>
            <a:r>
              <a:rPr lang="zh-CN" altLang="en-US" b="1" dirty="0">
                <a:highlight>
                  <a:srgbClr val="FFFF00"/>
                </a:highlight>
                <a:latin typeface="微软雅黑" panose="020B0503020204020204" pitchFamily="34" charset="-122"/>
                <a:ea typeface="微软雅黑" panose="020B0503020204020204" pitchFamily="34" charset="-122"/>
              </a:rPr>
              <a:t>国王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性别男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性别女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女王</a:t>
            </a:r>
            <a:endParaRPr lang="en-US" altLang="zh-CN" b="1" dirty="0">
              <a:highlight>
                <a:srgbClr val="FFFF00"/>
              </a:highlight>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向量相似度量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a:t>
            </a:r>
            <a:r>
              <a:rPr lang="zh-CN" altLang="en-US" sz="1300" dirty="0">
                <a:latin typeface="微软雅黑" panose="020B0503020204020204" pitchFamily="34" charset="-122"/>
                <a:ea typeface="微软雅黑" panose="020B0503020204020204" pitchFamily="34" charset="-122"/>
              </a:rPr>
              <a:t> 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方向一致</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90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0	,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方向垂直正交</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180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sz="1300" b="0" i="0" dirty="0">
                <a:solidFill>
                  <a:srgbClr val="71777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sz="1300" dirty="0">
                <a:latin typeface="微软雅黑" panose="020B0503020204020204" pitchFamily="34" charset="-122"/>
                <a:ea typeface="微软雅黑" panose="020B0503020204020204" pitchFamily="34" charset="-122"/>
              </a:rPr>
              <a:t>2: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altLang="zh-CN" sz="1300" dirty="0">
                <a:solidFill>
                  <a:srgbClr val="111111"/>
                </a:solidFill>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1: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a:t>
            </a:r>
            <a:r>
              <a:rPr lang="en-US" sz="1300" b="0" i="0" dirty="0">
                <a:solidFill>
                  <a:srgbClr val="111111"/>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highlight>
                <a:srgbClr val="FFFF00"/>
              </a:highlight>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5808617" y="4361405"/>
            <a:ext cx="5212402" cy="2002373"/>
          </a:xfrm>
          <a:prstGeom prst="rect">
            <a:avLst/>
          </a:prstGeom>
        </p:spPr>
      </p:pic>
      <p:pic>
        <p:nvPicPr>
          <p:cNvPr id="6" name="Picture 5">
            <a:extLst>
              <a:ext uri="{FF2B5EF4-FFF2-40B4-BE49-F238E27FC236}">
                <a16:creationId xmlns:a16="http://schemas.microsoft.com/office/drawing/2014/main" id="{1E3131DC-87AB-4C4D-E6D7-A9A38414146A}"/>
              </a:ext>
            </a:extLst>
          </p:cNvPr>
          <p:cNvPicPr>
            <a:picLocks noChangeAspect="1"/>
          </p:cNvPicPr>
          <p:nvPr/>
        </p:nvPicPr>
        <p:blipFill>
          <a:blip r:embed="rId3"/>
          <a:stretch>
            <a:fillRect/>
          </a:stretch>
        </p:blipFill>
        <p:spPr>
          <a:xfrm>
            <a:off x="6096000" y="677375"/>
            <a:ext cx="2785694" cy="1565031"/>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Since 2022-10-05</a:t>
            </a:r>
          </a:p>
          <a:p>
            <a:pPr lvl="1"/>
            <a:r>
              <a:rPr lang="en-US" altLang="zh-CN" dirty="0">
                <a:latin typeface="微软雅黑" panose="020B0503020204020204" pitchFamily="34" charset="-122"/>
                <a:ea typeface="微软雅黑" panose="020B0503020204020204" pitchFamily="34" charset="-122"/>
              </a:rPr>
              <a:t>Python</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5k</a:t>
            </a:r>
          </a:p>
          <a:p>
            <a:pPr lvl="1"/>
            <a:r>
              <a:rPr lang="en-US" altLang="zh-CN" dirty="0">
                <a:latin typeface="微软雅黑" panose="020B0503020204020204" pitchFamily="34" charset="-122"/>
                <a:ea typeface="微软雅黑" panose="020B0503020204020204" pitchFamily="34" charset="-122"/>
              </a:rPr>
              <a:t>Forks 280</a:t>
            </a:r>
          </a:p>
          <a:p>
            <a:r>
              <a:rPr lang="en-US" altLang="zh-CN" dirty="0">
                <a:latin typeface="微软雅黑" panose="020B0503020204020204" pitchFamily="34" charset="-122"/>
                <a:ea typeface="微软雅黑" panose="020B0503020204020204" pitchFamily="34" charset="-122"/>
              </a:rPr>
              <a:t>Python</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4164365027"/>
              </p:ext>
            </p:extLst>
          </p:nvPr>
        </p:nvGraphicFramePr>
        <p:xfrm>
          <a:off x="135606" y="2920145"/>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35606" y="2920145"/>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921432557"/>
              </p:ext>
            </p:extLst>
          </p:nvPr>
        </p:nvGraphicFramePr>
        <p:xfrm>
          <a:off x="7267093" y="2803159"/>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267093" y="2803159"/>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Since 2016-03-30</a:t>
            </a:r>
          </a:p>
          <a:p>
            <a:pPr lvl="1"/>
            <a:r>
              <a:rPr lang="en-US" altLang="zh-CN" dirty="0">
                <a:latin typeface="微软雅黑" panose="020B0503020204020204" pitchFamily="34" charset="-122"/>
                <a:ea typeface="微软雅黑" panose="020B0503020204020204" pitchFamily="34" charset="-122"/>
              </a:rPr>
              <a:t>Go </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5.9k</a:t>
            </a:r>
          </a:p>
          <a:p>
            <a:pPr lvl="1"/>
            <a:r>
              <a:rPr lang="en-US" altLang="zh-CN" dirty="0">
                <a:latin typeface="微软雅黑" panose="020B0503020204020204" pitchFamily="34" charset="-122"/>
                <a:ea typeface="微软雅黑" panose="020B0503020204020204" pitchFamily="34" charset="-122"/>
              </a:rPr>
              <a:t>Forks 323</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6"/>
            <a:ext cx="10805160" cy="662486"/>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4</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milvus</a:t>
            </a:r>
            <a:endParaRPr lang="en-US" sz="36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a:xfrm>
            <a:off x="677334" y="1369041"/>
            <a:ext cx="8596668" cy="4672321"/>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Since 2019-09-16</a:t>
            </a:r>
          </a:p>
          <a:p>
            <a:pPr marL="742950" lvl="2" indent="-342900"/>
            <a:r>
              <a:rPr lang="en-US" altLang="zh-CN" sz="1600" b="1" dirty="0">
                <a:solidFill>
                  <a:srgbClr val="FF0000"/>
                </a:solidFill>
                <a:latin typeface="微软雅黑" panose="020B0503020204020204" pitchFamily="34" charset="-122"/>
                <a:ea typeface="微软雅黑" panose="020B0503020204020204" pitchFamily="34" charset="-122"/>
              </a:rPr>
              <a:t>Go </a:t>
            </a:r>
            <a:r>
              <a:rPr lang="zh-CN" altLang="en-US" sz="1600" b="1" dirty="0">
                <a:solidFill>
                  <a:srgbClr val="FF0000"/>
                </a:solidFill>
                <a:latin typeface="微软雅黑" panose="020B0503020204020204" pitchFamily="34" charset="-122"/>
                <a:ea typeface="微软雅黑" panose="020B0503020204020204" pitchFamily="34" charset="-122"/>
              </a:rPr>
              <a:t>开发</a:t>
            </a:r>
            <a:endParaRPr lang="en-US" altLang="zh-CN" sz="1600" b="1" dirty="0">
              <a:solidFill>
                <a:srgbClr val="FF0000"/>
              </a:solidFill>
              <a:latin typeface="微软雅黑" panose="020B0503020204020204" pitchFamily="34" charset="-122"/>
              <a:ea typeface="微软雅黑" panose="020B0503020204020204" pitchFamily="34" charset="-122"/>
            </a:endParaRPr>
          </a:p>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 </a:t>
            </a:r>
            <a:r>
              <a:rPr lang="zh-CN" altLang="en-US" sz="3200" b="1" dirty="0">
                <a:highlight>
                  <a:srgbClr val="FFFF00"/>
                </a:highlight>
                <a:latin typeface="微软雅黑" panose="020B0503020204020204" pitchFamily="34" charset="-122"/>
                <a:ea typeface="微软雅黑" panose="020B0503020204020204" pitchFamily="34" charset="-122"/>
              </a:rPr>
              <a:t>推荐</a:t>
            </a:r>
            <a:r>
              <a:rPr lang="en-US" altLang="zh-CN" sz="3200" b="1" dirty="0">
                <a:highlight>
                  <a:srgbClr val="FFFF00"/>
                </a:highlight>
                <a:latin typeface="微软雅黑" panose="020B0503020204020204" pitchFamily="34" charset="-122"/>
                <a:ea typeface="微软雅黑" panose="020B0503020204020204" pitchFamily="34" charset="-122"/>
              </a:rPr>
              <a:t>4</a:t>
            </a:r>
            <a:r>
              <a:rPr lang="zh-CN" altLang="en-US" sz="3200" b="1" dirty="0">
                <a:highlight>
                  <a:srgbClr val="FFFF00"/>
                </a:highlight>
                <a:latin typeface="微软雅黑" panose="020B0503020204020204" pitchFamily="34" charset="-122"/>
                <a:ea typeface="微软雅黑" panose="020B0503020204020204" pitchFamily="34" charset="-122"/>
              </a:rPr>
              <a:t>之 </a:t>
            </a:r>
            <a:r>
              <a:rPr lang="en-US" altLang="zh-CN" sz="3200" b="1" dirty="0">
                <a:highlight>
                  <a:srgbClr val="FFFF00"/>
                </a:highlight>
                <a:latin typeface="微软雅黑" panose="020B0503020204020204" pitchFamily="34" charset="-122"/>
                <a:ea typeface="微软雅黑" panose="020B0503020204020204" pitchFamily="34" charset="-122"/>
              </a:rPr>
              <a:t>milvus </a:t>
            </a:r>
            <a:r>
              <a:rPr lang="zh-CN" altLang="en-US" sz="3200" b="1" dirty="0">
                <a:highlight>
                  <a:srgbClr val="FFFF00"/>
                </a:highlight>
                <a:latin typeface="微软雅黑" panose="020B0503020204020204" pitchFamily="34" charset="-122"/>
                <a:ea typeface="微软雅黑" panose="020B0503020204020204" pitchFamily="34" charset="-122"/>
              </a:rPr>
              <a:t>续</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lvl="1"/>
            <a:r>
              <a:rPr lang="en-US" altLang="zh-CN" b="1" dirty="0">
                <a:solidFill>
                  <a:srgbClr val="00B050"/>
                </a:solidFill>
                <a:latin typeface="微软雅黑" panose="020B0503020204020204" pitchFamily="34" charset="-122"/>
                <a:ea typeface="微软雅黑" panose="020B0503020204020204" pitchFamily="34" charset="-122"/>
              </a:rPr>
              <a:t>Star </a:t>
            </a:r>
            <a:r>
              <a:rPr lang="zh-CN" altLang="en-US" b="1" dirty="0">
                <a:solidFill>
                  <a:srgbClr val="00B050"/>
                </a:solidFill>
                <a:latin typeface="微软雅黑" panose="020B0503020204020204" pitchFamily="34" charset="-122"/>
                <a:ea typeface="微软雅黑" panose="020B0503020204020204" pitchFamily="34" charset="-122"/>
              </a:rPr>
              <a:t>最近增长趋势较快</a:t>
            </a:r>
            <a:endParaRPr lang="en-US" altLang="zh-CN" b="1" dirty="0">
              <a:solidFill>
                <a:srgbClr val="00B05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3127094915"/>
              </p:ext>
            </p:extLst>
          </p:nvPr>
        </p:nvGraphicFramePr>
        <p:xfrm>
          <a:off x="1559379" y="4497560"/>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1559379" y="4497560"/>
                        <a:ext cx="9544050" cy="1647825"/>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E311AA2-8B4C-58BA-8412-63FF4DA8398A}"/>
              </a:ext>
            </a:extLst>
          </p:cNvPr>
          <p:cNvPicPr>
            <a:picLocks noChangeAspect="1"/>
          </p:cNvPicPr>
          <p:nvPr/>
        </p:nvPicPr>
        <p:blipFill>
          <a:blip r:embed="rId4"/>
          <a:stretch>
            <a:fillRect/>
          </a:stretch>
        </p:blipFill>
        <p:spPr>
          <a:xfrm>
            <a:off x="4867801" y="818646"/>
            <a:ext cx="6235628" cy="3369876"/>
          </a:xfrm>
          <a:prstGeom prst="rect">
            <a:avLst/>
          </a:prstGeom>
        </p:spPr>
      </p:pic>
    </p:spTree>
    <p:extLst>
      <p:ext uri="{BB962C8B-B14F-4D97-AF65-F5344CB8AC3E}">
        <p14:creationId xmlns:p14="http://schemas.microsoft.com/office/powerpoint/2010/main" val="35611272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highlight>
                  <a:srgbClr val="FFFF00"/>
                </a:highlight>
                <a:latin typeface="微软雅黑" panose="020B0503020204020204" pitchFamily="34" charset="-122"/>
                <a:ea typeface="微软雅黑" panose="020B0503020204020204" pitchFamily="34" charset="-122"/>
              </a:rPr>
              <a:t>被迫补充推荐</a:t>
            </a:r>
            <a:r>
              <a:rPr lang="en-US" altLang="zh-CN" sz="2800" b="1" dirty="0">
                <a:highlight>
                  <a:srgbClr val="FFFF00"/>
                </a:highlight>
                <a:latin typeface="微软雅黑" panose="020B0503020204020204" pitchFamily="34" charset="-122"/>
                <a:ea typeface="微软雅黑" panose="020B0503020204020204" pitchFamily="34" charset="-122"/>
              </a:rPr>
              <a:t>7</a:t>
            </a:r>
            <a:r>
              <a:rPr lang="zh-CN" altLang="en-US" sz="2800" b="1" dirty="0">
                <a:highlight>
                  <a:srgbClr val="FFFF00"/>
                </a:highlight>
                <a:latin typeface="微软雅黑" panose="020B0503020204020204" pitchFamily="34" charset="-122"/>
                <a:ea typeface="微软雅黑" panose="020B0503020204020204" pitchFamily="34" charset="-122"/>
              </a:rPr>
              <a:t>之 </a:t>
            </a:r>
            <a:r>
              <a:rPr lang="en-US" altLang="zh-CN" sz="2800" b="1" dirty="0" err="1">
                <a:highlight>
                  <a:srgbClr val="FFFF00"/>
                </a:highlight>
                <a:latin typeface="微软雅黑" panose="020B0503020204020204" pitchFamily="34" charset="-122"/>
                <a:ea typeface="微软雅黑" panose="020B0503020204020204" pitchFamily="34" charset="-122"/>
              </a:rPr>
              <a:t>RediSearch</a:t>
            </a:r>
            <a:endParaRPr lang="en-US" sz="28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F81B4-473D-6BC9-D6E1-26222CA12EA1}"/>
              </a:ext>
            </a:extLst>
          </p:cNvPr>
          <p:cNvSpPr>
            <a:spLocks noGrp="1"/>
          </p:cNvSpPr>
          <p:nvPr>
            <p:ph type="title"/>
          </p:nvPr>
        </p:nvSpPr>
        <p:spPr>
          <a:xfrm>
            <a:off x="224489" y="182880"/>
            <a:ext cx="8596668" cy="766354"/>
          </a:xfrm>
        </p:spPr>
        <p:txBody>
          <a:bodyPr/>
          <a:lstStyle/>
          <a:p>
            <a:r>
              <a:rPr lang="en-US" altLang="zh-CN" dirty="0" err="1"/>
              <a:t>LangChain</a:t>
            </a:r>
            <a:r>
              <a:rPr lang="zh-CN" altLang="en-US" dirty="0"/>
              <a:t>集成向量存取的选型</a:t>
            </a:r>
            <a:endParaRPr lang="en-US" dirty="0"/>
          </a:p>
        </p:txBody>
      </p:sp>
      <p:graphicFrame>
        <p:nvGraphicFramePr>
          <p:cNvPr id="4" name="Object 3">
            <a:extLst>
              <a:ext uri="{FF2B5EF4-FFF2-40B4-BE49-F238E27FC236}">
                <a16:creationId xmlns:a16="http://schemas.microsoft.com/office/drawing/2014/main" id="{B6012D05-08A3-A994-E3C8-F23FF5DE76F9}"/>
              </a:ext>
            </a:extLst>
          </p:cNvPr>
          <p:cNvGraphicFramePr>
            <a:graphicFrameLocks noChangeAspect="1"/>
          </p:cNvGraphicFramePr>
          <p:nvPr>
            <p:extLst>
              <p:ext uri="{D42A27DB-BD31-4B8C-83A1-F6EECF244321}">
                <p14:modId xmlns:p14="http://schemas.microsoft.com/office/powerpoint/2010/main" val="3870735365"/>
              </p:ext>
            </p:extLst>
          </p:nvPr>
        </p:nvGraphicFramePr>
        <p:xfrm>
          <a:off x="0" y="1001486"/>
          <a:ext cx="7056009" cy="5290457"/>
        </p:xfrm>
        <a:graphic>
          <a:graphicData uri="http://schemas.openxmlformats.org/presentationml/2006/ole">
            <mc:AlternateContent xmlns:mc="http://schemas.openxmlformats.org/markup-compatibility/2006">
              <mc:Choice xmlns:v="urn:schemas-microsoft-com:vml" Requires="v">
                <p:oleObj r:id="rId2" imgW="9401040" imgH="7048440" progId="">
                  <p:embed/>
                </p:oleObj>
              </mc:Choice>
              <mc:Fallback>
                <p:oleObj r:id="rId2" imgW="9401040" imgH="7048440" progId="">
                  <p:embed/>
                  <p:pic>
                    <p:nvPicPr>
                      <p:cNvPr id="0" name=""/>
                      <p:cNvPicPr/>
                      <p:nvPr/>
                    </p:nvPicPr>
                    <p:blipFill>
                      <a:blip r:embed="rId3"/>
                      <a:stretch>
                        <a:fillRect/>
                      </a:stretch>
                    </p:blipFill>
                    <p:spPr>
                      <a:xfrm>
                        <a:off x="0" y="1001486"/>
                        <a:ext cx="7056009" cy="529045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68C8CDE8-6E0D-21DD-D9CF-E079F556A88A}"/>
              </a:ext>
            </a:extLst>
          </p:cNvPr>
          <p:cNvGraphicFramePr>
            <a:graphicFrameLocks noChangeAspect="1"/>
          </p:cNvGraphicFramePr>
          <p:nvPr>
            <p:extLst>
              <p:ext uri="{D42A27DB-BD31-4B8C-83A1-F6EECF244321}">
                <p14:modId xmlns:p14="http://schemas.microsoft.com/office/powerpoint/2010/main" val="3921944569"/>
              </p:ext>
            </p:extLst>
          </p:nvPr>
        </p:nvGraphicFramePr>
        <p:xfrm>
          <a:off x="7056009" y="544026"/>
          <a:ext cx="5135991" cy="6139802"/>
        </p:xfrm>
        <a:graphic>
          <a:graphicData uri="http://schemas.openxmlformats.org/presentationml/2006/ole">
            <mc:AlternateContent xmlns:mc="http://schemas.openxmlformats.org/markup-compatibility/2006">
              <mc:Choice xmlns:v="urn:schemas-microsoft-com:vml" Requires="v">
                <p:oleObj r:id="rId4" imgW="7800840" imgH="9325080" progId="">
                  <p:embed/>
                </p:oleObj>
              </mc:Choice>
              <mc:Fallback>
                <p:oleObj r:id="rId4" imgW="7800840" imgH="9325080" progId="">
                  <p:embed/>
                  <p:pic>
                    <p:nvPicPr>
                      <p:cNvPr id="0" name=""/>
                      <p:cNvPicPr/>
                      <p:nvPr/>
                    </p:nvPicPr>
                    <p:blipFill>
                      <a:blip r:embed="rId5"/>
                      <a:stretch>
                        <a:fillRect/>
                      </a:stretch>
                    </p:blipFill>
                    <p:spPr>
                      <a:xfrm>
                        <a:off x="7056009" y="544026"/>
                        <a:ext cx="5135991" cy="6139802"/>
                      </a:xfrm>
                      <a:prstGeom prst="rect">
                        <a:avLst/>
                      </a:prstGeom>
                    </p:spPr>
                  </p:pic>
                </p:oleObj>
              </mc:Fallback>
            </mc:AlternateContent>
          </a:graphicData>
        </a:graphic>
      </p:graphicFrame>
    </p:spTree>
    <p:extLst>
      <p:ext uri="{BB962C8B-B14F-4D97-AF65-F5344CB8AC3E}">
        <p14:creationId xmlns:p14="http://schemas.microsoft.com/office/powerpoint/2010/main" val="3260483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DFBA2-7B2B-78CB-0938-4F61616DADC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904410B-EB73-284A-69FC-D094DFCBC51E}"/>
              </a:ext>
            </a:extLst>
          </p:cNvPr>
          <p:cNvPicPr>
            <a:picLocks noGrp="1" noChangeAspect="1"/>
          </p:cNvPicPr>
          <p:nvPr>
            <p:ph idx="1"/>
          </p:nvPr>
        </p:nvPicPr>
        <p:blipFill>
          <a:blip r:embed="rId2"/>
          <a:stretch>
            <a:fillRect/>
          </a:stretch>
        </p:blipFill>
        <p:spPr>
          <a:xfrm>
            <a:off x="769326" y="1395657"/>
            <a:ext cx="7836331" cy="5110650"/>
          </a:xfrm>
        </p:spPr>
      </p:pic>
    </p:spTree>
    <p:extLst>
      <p:ext uri="{BB962C8B-B14F-4D97-AF65-F5344CB8AC3E}">
        <p14:creationId xmlns:p14="http://schemas.microsoft.com/office/powerpoint/2010/main" val="25756732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243841" y="704773"/>
            <a:ext cx="11869782"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首次运行通用参数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修改配置</a:t>
            </a:r>
            <a:r>
              <a:rPr lang="en-US" altLang="zh-CN" sz="2400" dirty="0">
                <a:latin typeface="微软雅黑" panose="020B0503020204020204" pitchFamily="34" charset="-122"/>
                <a:ea typeface="微软雅黑" panose="020B0503020204020204" pitchFamily="34" charset="-122"/>
              </a:rPr>
              <a:t>setting</a:t>
            </a:r>
            <a:r>
              <a:rPr lang="zh-CN" altLang="en-US" sz="2400" dirty="0">
                <a:latin typeface="微软雅黑" panose="020B0503020204020204" pitchFamily="34" charset="-122"/>
                <a:ea typeface="微软雅黑" panose="020B0503020204020204" pitchFamily="34" charset="-122"/>
              </a:rPr>
              <a:t>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等敏感信息不要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例如可用于创建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 </a:t>
            </a:r>
            <a:r>
              <a:rPr lang="en-US" altLang="zh-CN" sz="3500" dirty="0">
                <a:solidFill>
                  <a:srgbClr val="FF0000"/>
                </a:solidFill>
                <a:highlight>
                  <a:srgbClr val="FFFF00"/>
                </a:highlight>
                <a:latin typeface="微软雅黑" panose="020B0503020204020204" pitchFamily="34" charset="-122"/>
                <a:ea typeface="微软雅黑" panose="020B0503020204020204" pitchFamily="34" charset="-122"/>
              </a:rPr>
              <a:t>Classic</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（本地研发免费、免翻墙）</a:t>
            </a:r>
            <a:r>
              <a:rPr lang="en-US" altLang="zh-CN" sz="2800" b="1" dirty="0">
                <a:solidFill>
                  <a:srgbClr val="FF0000"/>
                </a:solidFill>
                <a:latin typeface="微软雅黑" panose="020B0503020204020204" pitchFamily="34" charset="-122"/>
                <a:ea typeface="微软雅黑" panose="020B0503020204020204" pitchFamily="34" charset="-122"/>
              </a:rPr>
              <a:t>WSL2 </a:t>
            </a:r>
            <a:r>
              <a:rPr lang="zh-CN" altLang="en-US" sz="2800" b="1" dirty="0">
                <a:solidFill>
                  <a:srgbClr val="FF0000"/>
                </a:solidFill>
                <a:latin typeface="微软雅黑" panose="020B0503020204020204" pitchFamily="34" charset="-122"/>
                <a:ea typeface="微软雅黑" panose="020B0503020204020204" pitchFamily="34" charset="-122"/>
              </a:rPr>
              <a:t>需要设置 </a:t>
            </a:r>
            <a:r>
              <a:rPr lang="en-US" altLang="zh-CN" sz="2800" b="1" dirty="0" err="1">
                <a:solidFill>
                  <a:srgbClr val="FF0000"/>
                </a:solidFill>
                <a:latin typeface="微软雅黑" panose="020B0503020204020204" pitchFamily="34" charset="-122"/>
                <a:ea typeface="微软雅黑" panose="020B0503020204020204" pitchFamily="34" charset="-122"/>
              </a:rPr>
              <a:t>VSCoded</a:t>
            </a:r>
            <a:r>
              <a:rPr lang="en-US" altLang="zh-CN" sz="2800" b="1" dirty="0">
                <a:solidFill>
                  <a:srgbClr val="FF0000"/>
                </a:solidFill>
                <a:latin typeface="微软雅黑" panose="020B0503020204020204" pitchFamily="34" charset="-122"/>
                <a:ea typeface="微软雅黑" panose="020B0503020204020204" pitchFamily="34" charset="-122"/>
              </a:rPr>
              <a:t> </a:t>
            </a:r>
            <a:r>
              <a:rPr lang="zh-CN" altLang="en-US" sz="2800" b="1" dirty="0">
                <a:solidFill>
                  <a:srgbClr val="FF0000"/>
                </a:solidFill>
                <a:latin typeface="微软雅黑" panose="020B0503020204020204" pitchFamily="34" charset="-122"/>
                <a:ea typeface="微软雅黑" panose="020B0503020204020204" pitchFamily="34" charset="-122"/>
              </a:rPr>
              <a:t>的 </a:t>
            </a:r>
            <a:r>
              <a:rPr lang="en-US" altLang="zh-CN" sz="2800" b="1" dirty="0">
                <a:solidFill>
                  <a:srgbClr val="FF0000"/>
                </a:solidFill>
                <a:latin typeface="微软雅黑" panose="020B0503020204020204" pitchFamily="34" charset="-122"/>
                <a:ea typeface="微软雅黑" panose="020B0503020204020204" pitchFamily="34" charset="-122"/>
              </a:rPr>
              <a:t>http(s)_proxy</a:t>
            </a: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a:xfrm>
            <a:off x="677334" y="1420360"/>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158242" y="2478303"/>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7F4FEFC-0D15-26D5-64B5-95E3E24C03E0}"/>
              </a:ext>
            </a:extLst>
          </p:cNvPr>
          <p:cNvPicPr>
            <a:picLocks noChangeAspect="1"/>
          </p:cNvPicPr>
          <p:nvPr/>
        </p:nvPicPr>
        <p:blipFill>
          <a:blip r:embed="rId6"/>
          <a:stretch>
            <a:fillRect/>
          </a:stretch>
        </p:blipFill>
        <p:spPr>
          <a:xfrm>
            <a:off x="6818811" y="1202024"/>
            <a:ext cx="4695855" cy="5527631"/>
          </a:xfrm>
          <a:prstGeom prst="rect">
            <a:avLst/>
          </a:prstGeom>
        </p:spPr>
      </p:pic>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625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a:t>
            </a:r>
            <a:r>
              <a:rPr lang="zh-CN" altLang="en-US" sz="2200" dirty="0">
                <a:solidFill>
                  <a:srgbClr val="292929"/>
                </a:solidFill>
                <a:highlight>
                  <a:srgbClr val="FFFF00"/>
                </a:highlight>
                <a:latin typeface="微软雅黑" panose="020B0503020204020204" pitchFamily="34" charset="-122"/>
                <a:ea typeface="微软雅黑" panose="020B0503020204020204" pitchFamily="34" charset="-122"/>
              </a:rPr>
              <a:t>在按笔画部首索引页相当于非聚集索引</a:t>
            </a:r>
            <a:r>
              <a:rPr lang="zh-CN" altLang="en-US" sz="2200" dirty="0">
                <a:solidFill>
                  <a:srgbClr val="292929"/>
                </a:solidFill>
                <a:latin typeface="微软雅黑" panose="020B0503020204020204" pitchFamily="34" charset="-122"/>
                <a:ea typeface="微软雅黑" panose="020B0503020204020204" pitchFamily="34" charset="-122"/>
              </a:rPr>
              <a:t>，按笔画顺序，找到部首，根据指示的页码分别跳跃找字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按索引键有序划分空间存储数据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查询时，搜索词先在索引数据中搜索命中索引键，根据索引键导航到数据存储空间进行访问获取数据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只是可能导致数据与索引数据发生移动，因为不同索引键的预留空间亦不一定是连续存储的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a:xfrm>
            <a:off x="747003" y="1620658"/>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987235" y="2723169"/>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1"/>
            <a:ext cx="10515600" cy="841840"/>
          </a:xfrm>
        </p:spPr>
        <p:txBody>
          <a:bodyPr/>
          <a:lstStyle/>
          <a:p>
            <a:r>
              <a:rPr lang="zh-CN" altLang="en-US" b="1" dirty="0">
                <a:latin typeface="微软雅黑" panose="020B0503020204020204" pitchFamily="34" charset="-122"/>
                <a:ea typeface="微软雅黑" panose="020B0503020204020204" pitchFamily="34" charset="-122"/>
              </a:rPr>
              <a:t>探讨 </a:t>
            </a:r>
            <a:r>
              <a:rPr lang="en-US" altLang="zh-CN" b="1" dirty="0">
                <a:latin typeface="微软雅黑" panose="020B0503020204020204" pitchFamily="34" charset="-122"/>
                <a:ea typeface="微软雅黑" panose="020B0503020204020204" pitchFamily="34" charset="-122"/>
              </a:rPr>
              <a:t>SQL Server </a:t>
            </a:r>
            <a:r>
              <a:rPr lang="zh-CN" altLang="en-US" b="1" dirty="0">
                <a:latin typeface="微软雅黑" panose="020B0503020204020204" pitchFamily="34" charset="-122"/>
                <a:ea typeface="微软雅黑" panose="020B0503020204020204" pitchFamily="34" charset="-122"/>
              </a:rPr>
              <a:t>向量检索</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529181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966651"/>
            <a:ext cx="8596668" cy="5738949"/>
          </a:xfrm>
        </p:spPr>
        <p:txBody>
          <a:bodyPr>
            <a:normAutofit lnSpcReduction="10000"/>
          </a:bodyPr>
          <a:lstStyle/>
          <a:p>
            <a:r>
              <a:rPr lang="zh-CN" altLang="en-US" sz="2800" b="1" dirty="0">
                <a:latin typeface="微软雅黑" panose="020B0503020204020204" pitchFamily="34" charset="-122"/>
                <a:ea typeface="微软雅黑" panose="020B0503020204020204" pitchFamily="34" charset="-122"/>
              </a:rPr>
              <a:t>分区键的选择</a:t>
            </a:r>
            <a:endParaRPr lang="en-US" altLang="zh-CN" sz="2800" b="1" dirty="0">
              <a:latin typeface="微软雅黑" panose="020B0503020204020204" pitchFamily="34" charset="-122"/>
              <a:ea typeface="微软雅黑" panose="020B0503020204020204" pitchFamily="34" charset="-122"/>
            </a:endParaRPr>
          </a:p>
          <a:p>
            <a:pPr lvl="1"/>
            <a:r>
              <a:rPr lang="zh-CN" altLang="en-US" sz="2400" b="1" dirty="0">
                <a:latin typeface="微软雅黑" panose="020B0503020204020204" pitchFamily="34" charset="-122"/>
                <a:ea typeface="微软雅黑" panose="020B0503020204020204" pitchFamily="34" charset="-122"/>
              </a:rPr>
              <a:t>选择有意义的非向量字段</a:t>
            </a:r>
            <a:endParaRPr lang="en-US" altLang="zh-CN" sz="24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Hash</a:t>
            </a:r>
            <a:r>
              <a:rPr lang="zh-CN" altLang="en-US" sz="2000" b="1" dirty="0">
                <a:latin typeface="微软雅黑" panose="020B0503020204020204" pitchFamily="34" charset="-122"/>
                <a:ea typeface="微软雅黑" panose="020B0503020204020204" pitchFamily="34" charset="-122"/>
              </a:rPr>
              <a:t>字段</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无大小，只能等于</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solidFill>
                  <a:srgbClr val="FF0000"/>
                </a:solidFill>
                <a:latin typeface="微软雅黑" panose="020B0503020204020204" pitchFamily="34" charset="-122"/>
                <a:ea typeface="微软雅黑" panose="020B0503020204020204" pitchFamily="34" charset="-122"/>
              </a:rPr>
              <a:t>本应该用于不跨分区读取数据</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数据倾斜</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没办法</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重选字段？</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但需求未变</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即：查询时所用的</a:t>
            </a:r>
            <a:r>
              <a:rPr lang="en-US" altLang="zh-CN" sz="1800" b="1" dirty="0">
                <a:latin typeface="微软雅黑" panose="020B0503020204020204" pitchFamily="34" charset="-122"/>
                <a:ea typeface="微软雅黑" panose="020B0503020204020204" pitchFamily="34" charset="-122"/>
              </a:rPr>
              <a:t>Select</a:t>
            </a:r>
            <a:r>
              <a:rPr lang="zh-CN" altLang="en-US" sz="1800" b="1" dirty="0">
                <a:latin typeface="微软雅黑" panose="020B0503020204020204" pitchFamily="34" charset="-122"/>
                <a:ea typeface="微软雅黑" panose="020B0503020204020204" pitchFamily="34" charset="-122"/>
              </a:rPr>
              <a:t>、</a:t>
            </a:r>
            <a:r>
              <a:rPr lang="en-US" altLang="zh-CN" sz="1800" b="1" dirty="0">
                <a:latin typeface="微软雅黑" panose="020B0503020204020204" pitchFamily="34" charset="-122"/>
                <a:ea typeface="微软雅黑" panose="020B0503020204020204" pitchFamily="34" charset="-122"/>
              </a:rPr>
              <a:t>where</a:t>
            </a:r>
            <a:r>
              <a:rPr lang="zh-CN" altLang="en-US" sz="1800" b="1" dirty="0">
                <a:latin typeface="微软雅黑" panose="020B0503020204020204" pitchFamily="34" charset="-122"/>
                <a:ea typeface="微软雅黑" panose="020B0503020204020204" pitchFamily="34" charset="-122"/>
              </a:rPr>
              <a:t>字段不曾改变</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1"/>
            <a:r>
              <a:rPr lang="en-US" altLang="zh-CN" sz="2400" b="1" dirty="0">
                <a:latin typeface="微软雅黑" panose="020B0503020204020204" pitchFamily="34" charset="-122"/>
                <a:ea typeface="微软雅黑" panose="020B0503020204020204" pitchFamily="34" charset="-122"/>
              </a:rPr>
              <a:t>Round robin</a:t>
            </a:r>
          </a:p>
          <a:p>
            <a:pPr lvl="2"/>
            <a:r>
              <a:rPr lang="zh-CN" altLang="en-US" sz="2000" b="1" dirty="0">
                <a:latin typeface="微软雅黑" panose="020B0503020204020204" pitchFamily="34" charset="-122"/>
                <a:ea typeface="微软雅黑" panose="020B0503020204020204" pitchFamily="34" charset="-122"/>
              </a:rPr>
              <a:t>无原则，并行暴力计算</a:t>
            </a:r>
            <a:endParaRPr lang="en-US" altLang="zh-CN" sz="20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最终都是暴力计算</a:t>
            </a:r>
            <a:endParaRPr lang="en-US" altLang="zh-CN" sz="2800" b="1"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77741" y="1102032"/>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仅仅是尝试提高查询向量逐笔计算与全部预存向量距离（</a:t>
            </a:r>
            <a:r>
              <a:rPr lang="en-US" altLang="zh-CN" dirty="0" err="1">
                <a:latin typeface="微软雅黑" panose="020B0503020204020204" pitchFamily="34" charset="-122"/>
                <a:ea typeface="微软雅黑" panose="020B0503020204020204" pitchFamily="34" charset="-122"/>
              </a:rPr>
              <a:t>Mertic</a:t>
            </a:r>
            <a:r>
              <a:rPr lang="zh-CN" altLang="en-US" dirty="0">
                <a:latin typeface="微软雅黑" panose="020B0503020204020204" pitchFamily="34" charset="-122"/>
                <a:ea typeface="微软雅黑" panose="020B0503020204020204" pitchFamily="34" charset="-122"/>
              </a:rPr>
              <a:t>）的性能而已</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92500" lnSpcReduction="10000"/>
          </a:bodyPr>
          <a:lstStyle/>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分区键（字段）选择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838200" y="-26126"/>
            <a:ext cx="10515600" cy="487680"/>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向量</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数据库</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索引</a:t>
            </a:r>
            <a:endParaRPr lang="en-US" sz="12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0" y="461554"/>
            <a:ext cx="11739154" cy="6248400"/>
          </a:xfrm>
        </p:spPr>
        <p:txBody>
          <a:bodyPr>
            <a:normAutofit fontScale="25000" lnSpcReduction="20000"/>
          </a:bodyPr>
          <a:lstStyle/>
          <a:p>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sz="4800" b="1" dirty="0">
                <a:solidFill>
                  <a:srgbClr val="FF0000"/>
                </a:solidFill>
                <a:highlight>
                  <a:srgbClr val="FFFF00"/>
                </a:highlight>
                <a:latin typeface="微软雅黑" panose="020B0503020204020204" pitchFamily="34" charset="-122"/>
                <a:ea typeface="微软雅黑" panose="020B0503020204020204" pitchFamily="34" charset="-122"/>
              </a:rPr>
              <a:t>检索使用的三个向量：查询向量、预存向量、预存向量的索引键（参照物）向量</a:t>
            </a:r>
            <a:endPar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基于平面、线性索引</a:t>
            </a:r>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4000" b="1" dirty="0">
                <a:latin typeface="微软雅黑" panose="020B0503020204020204" pitchFamily="34" charset="-122"/>
                <a:ea typeface="微软雅黑" panose="020B0503020204020204" pitchFamily="34" charset="-122"/>
              </a:rPr>
              <a:t>/Flat</a:t>
            </a:r>
            <a:r>
              <a:rPr lang="zh-CN" altLang="en-US" sz="4000" b="1" dirty="0">
                <a:latin typeface="微软雅黑" panose="020B0503020204020204" pitchFamily="34" charset="-122"/>
                <a:ea typeface="微软雅黑" panose="020B0503020204020204" pitchFamily="34" charset="-122"/>
              </a:rPr>
              <a:t>文件</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暴力计算</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36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3600" b="1" dirty="0">
                <a:latin typeface="微软雅黑" panose="020B0503020204020204" pitchFamily="34" charset="-122"/>
                <a:ea typeface="微软雅黑" panose="020B0503020204020204" pitchFamily="34" charset="-122"/>
              </a:rPr>
              <a:t>进行比较来索引向量的方法</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a:t>
            </a:r>
            <a:r>
              <a:rPr lang="en-US" altLang="zh-CN" sz="4000" b="1" dirty="0">
                <a:latin typeface="微软雅黑" panose="020B0503020204020204" pitchFamily="34" charset="-122"/>
                <a:ea typeface="微软雅黑" panose="020B0503020204020204" pitchFamily="34" charset="-122"/>
              </a:rPr>
              <a:t>IVF_FLAT</a:t>
            </a:r>
            <a:r>
              <a:rPr lang="zh-CN" altLang="en-US" sz="4000" b="1" dirty="0">
                <a:latin typeface="微软雅黑" panose="020B0503020204020204" pitchFamily="34" charset="-122"/>
                <a:ea typeface="微软雅黑" panose="020B0503020204020204" pitchFamily="34" charset="-122"/>
              </a:rPr>
              <a:t>（</a:t>
            </a:r>
            <a:r>
              <a:rPr lang="zh-CN" altLang="en-US" sz="40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4000" b="1" dirty="0">
                <a:latin typeface="微软雅黑" panose="020B0503020204020204" pitchFamily="34" charset="-122"/>
                <a:ea typeface="微软雅黑" panose="020B0503020204020204" pitchFamily="34" charset="-122"/>
              </a:rPr>
              <a:t>）</a:t>
            </a:r>
          </a:p>
          <a:p>
            <a:pPr lvl="1">
              <a:lnSpc>
                <a:spcPct val="110000"/>
              </a:lnSpc>
            </a:pPr>
            <a:r>
              <a:rPr lang="zh-CN" altLang="en-US" sz="3600" b="1" dirty="0">
                <a:latin typeface="微软雅黑" panose="020B0503020204020204" pitchFamily="34" charset="-122"/>
                <a:ea typeface="微软雅黑" panose="020B0503020204020204" pitchFamily="34" charset="-122"/>
              </a:rPr>
              <a:t>通过</a:t>
            </a:r>
            <a:r>
              <a:rPr lang="zh-CN" altLang="en-US" sz="3600" b="1" dirty="0">
                <a:highlight>
                  <a:srgbClr val="FFFF00"/>
                </a:highlight>
                <a:latin typeface="微软雅黑" panose="020B0503020204020204" pitchFamily="34" charset="-122"/>
                <a:ea typeface="微软雅黑" panose="020B0503020204020204" pitchFamily="34" charset="-122"/>
              </a:rPr>
              <a:t>聚类（</a:t>
            </a:r>
            <a:r>
              <a:rPr lang="en-US" altLang="zh-CN" sz="3600" b="1" dirty="0">
                <a:highlight>
                  <a:srgbClr val="FFFF00"/>
                </a:highlight>
                <a:latin typeface="微软雅黑" panose="020B0503020204020204" pitchFamily="34" charset="-122"/>
                <a:ea typeface="微软雅黑" panose="020B0503020204020204" pitchFamily="34" charset="-122"/>
              </a:rPr>
              <a:t>k-means clustering</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找到</a:t>
            </a:r>
            <a:r>
              <a:rPr lang="zh-CN" altLang="en-US" sz="3600" b="1" dirty="0">
                <a:highlight>
                  <a:srgbClr val="FFFF00"/>
                </a:highlight>
                <a:latin typeface="微软雅黑" panose="020B0503020204020204" pitchFamily="34" charset="-122"/>
                <a:ea typeface="微软雅黑" panose="020B0503020204020204" pitchFamily="34" charset="-122"/>
              </a:rPr>
              <a:t>质心</a:t>
            </a:r>
            <a:r>
              <a:rPr lang="zh-CN" altLang="en-US" sz="3600" b="1" dirty="0">
                <a:latin typeface="微软雅黑" panose="020B0503020204020204" pitchFamily="34" charset="-122"/>
                <a:ea typeface="微软雅黑" panose="020B0503020204020204" pitchFamily="34" charset="-122"/>
              </a:rPr>
              <a:t>划分空间，每个向量，归入到距离最近的质心所在空间存储</a:t>
            </a:r>
            <a:endParaRPr lang="en-US" altLang="zh-CN" sz="36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latin typeface="微软雅黑" panose="020B0503020204020204" pitchFamily="34" charset="-122"/>
                <a:ea typeface="微软雅黑" panose="020B0503020204020204" pitchFamily="34" charset="-122"/>
              </a:rPr>
              <a:t>索引键就是</a:t>
            </a:r>
            <a:r>
              <a:rPr lang="zh-CN" altLang="en-US" sz="36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3600" b="1" dirty="0">
                <a:highlight>
                  <a:srgbClr val="FFFF00"/>
                </a:highlight>
                <a:latin typeface="微软雅黑" panose="020B0503020204020204" pitchFamily="34" charset="-122"/>
                <a:ea typeface="微软雅黑" panose="020B0503020204020204" pitchFamily="34" charset="-122"/>
              </a:rPr>
              <a:t>Cosine</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基于树</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3600" b="1" dirty="0">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例如：</a:t>
            </a:r>
            <a:r>
              <a:rPr lang="zh-CN" altLang="en-US" sz="3600" b="1" dirty="0">
                <a:latin typeface="微软雅黑" panose="020B0503020204020204" pitchFamily="34" charset="-122"/>
                <a:ea typeface="微软雅黑" panose="020B0503020204020204" pitchFamily="34" charset="-122"/>
              </a:rPr>
              <a:t>先选取一个</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latin typeface="微软雅黑" panose="020B0503020204020204" pitchFamily="34" charset="-122"/>
                <a:ea typeface="微软雅黑" panose="020B0503020204020204" pitchFamily="34" charset="-122"/>
              </a:rPr>
              <a:t>，然后计算每个</a:t>
            </a:r>
            <a:r>
              <a:rPr lang="zh-CN" altLang="en-US" sz="3600" b="1" dirty="0">
                <a:highlight>
                  <a:srgbClr val="FFFF00"/>
                </a:highlight>
                <a:latin typeface="微软雅黑" panose="020B0503020204020204" pitchFamily="34" charset="-122"/>
                <a:ea typeface="微软雅黑" panose="020B0503020204020204" pitchFamily="34" charset="-122"/>
              </a:rPr>
              <a:t>点和</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highlight>
                  <a:srgbClr val="FFFF00"/>
                </a:highlight>
                <a:latin typeface="微软雅黑" panose="020B0503020204020204" pitchFamily="34" charset="-122"/>
                <a:ea typeface="微软雅黑" panose="020B0503020204020204" pitchFamily="34" charset="-122"/>
              </a:rPr>
              <a:t>的距离，取距离中值作为判定标准划分空间、创建索引</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基于局部敏感哈希</a:t>
            </a:r>
            <a:r>
              <a:rPr lang="en-US" altLang="zh-CN" sz="4000" b="1" dirty="0">
                <a:latin typeface="微软雅黑" panose="020B0503020204020204" pitchFamily="34" charset="-122"/>
                <a:ea typeface="微软雅黑" panose="020B0503020204020204" pitchFamily="34" charset="-122"/>
              </a:rPr>
              <a:t>(Locality Sensitive Hashing</a:t>
            </a:r>
            <a:r>
              <a:rPr lang="zh-CN" altLang="en-US" sz="4000" b="1" dirty="0">
                <a:latin typeface="微软雅黑" panose="020B0503020204020204" pitchFamily="34" charset="-122"/>
                <a:ea typeface="微软雅黑" panose="020B0503020204020204" pitchFamily="34" charset="-122"/>
              </a:rPr>
              <a:t>，</a:t>
            </a:r>
            <a:r>
              <a:rPr lang="en-US" altLang="zh-CN" sz="4000" b="1" dirty="0">
                <a:latin typeface="微软雅黑" panose="020B0503020204020204" pitchFamily="34" charset="-122"/>
                <a:ea typeface="微软雅黑" panose="020B0503020204020204" pitchFamily="34" charset="-122"/>
              </a:rPr>
              <a:t>LSH) </a:t>
            </a:r>
          </a:p>
          <a:p>
            <a:pPr lvl="1"/>
            <a:r>
              <a:rPr lang="zh-CN" altLang="en-US" sz="3600" b="1" dirty="0">
                <a:latin typeface="微软雅黑" panose="020B0503020204020204" pitchFamily="34" charset="-122"/>
                <a:ea typeface="微软雅黑" panose="020B0503020204020204" pitchFamily="34" charset="-122"/>
              </a:rPr>
              <a:t>索引键为哈希值，区别于传统哈希尽量不产生碰撞，局部敏感哈希</a:t>
            </a:r>
            <a:r>
              <a:rPr lang="zh-CN" altLang="en-US" sz="3600" b="1" dirty="0">
                <a:highlight>
                  <a:srgbClr val="FFFF00"/>
                </a:highlight>
                <a:latin typeface="微软雅黑" panose="020B0503020204020204" pitchFamily="34" charset="-122"/>
                <a:ea typeface="微软雅黑" panose="020B0503020204020204" pitchFamily="34" charset="-122"/>
              </a:rPr>
              <a:t>依赖碰撞</a:t>
            </a:r>
            <a:r>
              <a:rPr lang="zh-CN" altLang="en-US" sz="3600" b="1" dirty="0">
                <a:latin typeface="微软雅黑" panose="020B0503020204020204" pitchFamily="34" charset="-122"/>
                <a:ea typeface="微软雅黑" panose="020B0503020204020204" pitchFamily="34" charset="-122"/>
              </a:rPr>
              <a:t>来查找近邻，</a:t>
            </a:r>
            <a:endParaRPr lang="en-US" altLang="zh-CN" sz="3600" b="1" dirty="0">
              <a:latin typeface="微软雅黑" panose="020B0503020204020204" pitchFamily="34" charset="-122"/>
              <a:ea typeface="微软雅黑" panose="020B0503020204020204" pitchFamily="34" charset="-122"/>
            </a:endParaRPr>
          </a:p>
          <a:p>
            <a:pPr lvl="2"/>
            <a:r>
              <a:rPr lang="zh-CN" altLang="en-US" sz="3400" b="1" dirty="0">
                <a:latin typeface="微软雅黑" panose="020B0503020204020204" pitchFamily="34" charset="-122"/>
                <a:ea typeface="微软雅黑" panose="020B0503020204020204" pitchFamily="34" charset="-122"/>
              </a:rPr>
              <a:t>类似：一致性哈希、空间</a:t>
            </a:r>
            <a:r>
              <a:rPr lang="en-US" altLang="zh-CN" sz="3400" b="1" dirty="0">
                <a:latin typeface="微软雅黑" panose="020B0503020204020204" pitchFamily="34" charset="-122"/>
                <a:ea typeface="微软雅黑" panose="020B0503020204020204" pitchFamily="34" charset="-122"/>
              </a:rPr>
              <a:t>GEO</a:t>
            </a:r>
            <a:r>
              <a:rPr lang="zh-CN" altLang="en-US" sz="3400" b="1" dirty="0">
                <a:latin typeface="微软雅黑" panose="020B0503020204020204" pitchFamily="34" charset="-122"/>
                <a:ea typeface="微软雅黑" panose="020B0503020204020204" pitchFamily="34" charset="-122"/>
              </a:rPr>
              <a:t>哈希、</a:t>
            </a:r>
            <a:r>
              <a:rPr lang="en-US" altLang="zh-CN" sz="3400" b="1" dirty="0" err="1">
                <a:latin typeface="微软雅黑" panose="020B0503020204020204" pitchFamily="34" charset="-122"/>
                <a:ea typeface="微软雅黑" panose="020B0503020204020204" pitchFamily="34" charset="-122"/>
              </a:rPr>
              <a:t>SIMHash</a:t>
            </a:r>
            <a:r>
              <a:rPr lang="zh-CN" altLang="en-US" sz="3400" b="1" dirty="0">
                <a:latin typeface="微软雅黑" panose="020B0503020204020204" pitchFamily="34" charset="-122"/>
                <a:ea typeface="微软雅黑" panose="020B0503020204020204" pitchFamily="34" charset="-122"/>
              </a:rPr>
              <a:t>、</a:t>
            </a:r>
            <a:r>
              <a:rPr lang="en-US" altLang="zh-CN" sz="3400" b="1" dirty="0">
                <a:latin typeface="微软雅黑" panose="020B0503020204020204" pitchFamily="34" charset="-122"/>
                <a:ea typeface="微软雅黑" panose="020B0503020204020204" pitchFamily="34" charset="-122"/>
              </a:rPr>
              <a:t>24</a:t>
            </a:r>
          </a:p>
          <a:p>
            <a:pPr lvl="1">
              <a:lnSpc>
                <a:spcPct val="100000"/>
              </a:lnSpc>
            </a:pPr>
            <a:r>
              <a:rPr lang="zh-CN" altLang="en-US" sz="3600" b="1" dirty="0">
                <a:latin typeface="微软雅黑" panose="020B0503020204020204" pitchFamily="34" charset="-122"/>
                <a:ea typeface="微软雅黑" panose="020B0503020204020204" pitchFamily="34" charset="-122"/>
              </a:rPr>
              <a:t>高维空间的两点若</a:t>
            </a:r>
            <a:r>
              <a:rPr lang="zh-CN" altLang="en-US" sz="3600" b="1" dirty="0">
                <a:highlight>
                  <a:srgbClr val="FFFF00"/>
                </a:highlight>
                <a:latin typeface="微软雅黑" panose="020B0503020204020204" pitchFamily="34" charset="-122"/>
                <a:ea typeface="微软雅黑" panose="020B0503020204020204" pitchFamily="34" charset="-122"/>
              </a:rPr>
              <a:t>距离很近</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36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，则局部敏感哈希值有很大的概率是一样的</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基于图</a:t>
            </a:r>
            <a:endParaRPr lang="en-US" altLang="zh-CN" sz="40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highlight>
                  <a:srgbClr val="FFFF00"/>
                </a:highlight>
                <a:latin typeface="微软雅黑" panose="020B0503020204020204" pitchFamily="34" charset="-122"/>
                <a:ea typeface="微软雅黑" panose="020B0503020204020204" pitchFamily="34" charset="-122"/>
              </a:rPr>
              <a:t>基于预存向量（顶点）的度（边、弧），与</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highlight>
                  <a:srgbClr val="FFFF00"/>
                </a:highlight>
                <a:latin typeface="微软雅黑" panose="020B0503020204020204" pitchFamily="34" charset="-122"/>
                <a:ea typeface="微软雅黑" panose="020B0503020204020204" pitchFamily="34" charset="-122"/>
              </a:rPr>
              <a:t>距离的索引键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3600" b="1" dirty="0" err="1">
                <a:latin typeface="微软雅黑" panose="020B0503020204020204" pitchFamily="34" charset="-122"/>
                <a:ea typeface="微软雅黑" panose="020B0503020204020204" pitchFamily="34" charset="-122"/>
              </a:rPr>
              <a:t>HNSW（Hierarchical</a:t>
            </a:r>
            <a:r>
              <a:rPr lang="en-US" sz="3600" b="1" dirty="0">
                <a:latin typeface="微软雅黑" panose="020B0503020204020204" pitchFamily="34" charset="-122"/>
                <a:ea typeface="微软雅黑" panose="020B0503020204020204" pitchFamily="34" charset="-122"/>
              </a:rPr>
              <a:t> Small World Graph）</a:t>
            </a:r>
          </a:p>
          <a:p>
            <a:pPr lvl="2"/>
            <a:r>
              <a:rPr lang="zh-CN" altLang="en-US" sz="36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en-US" altLang="zh-CN" sz="3600" b="1" dirty="0">
                <a:highlight>
                  <a:srgbClr val="FFFF00"/>
                </a:highlight>
                <a:latin typeface="微软雅黑" panose="020B0503020204020204" pitchFamily="34" charset="-122"/>
                <a:ea typeface="微软雅黑" panose="020B0503020204020204" pitchFamily="34" charset="-122"/>
              </a:rPr>
              <a:t>MSR Microsoft Bing SPTAG (Space Partition Tree And Graph)</a:t>
            </a:r>
            <a:r>
              <a:rPr lang="zh-CN" altLang="en-US" sz="3600" b="1" dirty="0">
                <a:highlight>
                  <a:srgbClr val="FFFF00"/>
                </a:highlight>
                <a:latin typeface="微软雅黑" panose="020B0503020204020204" pitchFamily="34" charset="-122"/>
                <a:ea typeface="微软雅黑" panose="020B0503020204020204" pitchFamily="34" charset="-122"/>
              </a:rPr>
              <a:t> （空间分区树和图）</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https://github.com/Microsoft/SPTAG</a:t>
            </a:r>
            <a:endPar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sz="44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400" b="1" dirty="0">
                <a:solidFill>
                  <a:schemeClr val="tx1"/>
                </a:solidFill>
                <a:highlight>
                  <a:srgbClr val="FFFF00"/>
                </a:highlight>
                <a:latin typeface="微软雅黑" panose="020B0503020204020204" pitchFamily="34" charset="-122"/>
                <a:ea typeface="微软雅黑" panose="020B0503020204020204" pitchFamily="34" charset="-122"/>
              </a:rPr>
              <a:t>三角形不等式</a:t>
            </a:r>
            <a:r>
              <a:rPr lang="zh-CN" altLang="en-US" sz="44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当然</a:t>
            </a:r>
            <a:r>
              <a:rPr lang="zh-CN" altLang="en-US" sz="4400" b="1" dirty="0">
                <a:solidFill>
                  <a:schemeClr val="tx1"/>
                </a:solidFill>
                <a:latin typeface="微软雅黑" panose="020B0503020204020204" pitchFamily="34" charset="-122"/>
                <a:ea typeface="微软雅黑" panose="020B0503020204020204" pitchFamily="34" charset="-122"/>
              </a:rPr>
              <a:t>制高点</a:t>
            </a:r>
            <a:r>
              <a:rPr lang="zh-CN" altLang="en-US" sz="44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4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4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4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en-US" altLang="zh-CN" sz="44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400" b="1" dirty="0">
                <a:solidFill>
                  <a:srgbClr val="FF0000"/>
                </a:solidFill>
                <a:highlight>
                  <a:srgbClr val="FFFF00"/>
                </a:highlight>
                <a:latin typeface="微软雅黑" panose="020B0503020204020204" pitchFamily="34" charset="-122"/>
                <a:ea typeface="微软雅黑" panose="020B0503020204020204" pitchFamily="34" charset="-122"/>
              </a:rPr>
              <a:t>索引键是否会发生变动？</a:t>
            </a:r>
            <a:endParaRPr lang="zh-CN" altLang="en-US" sz="2400" dirty="0">
              <a:highlight>
                <a:srgbClr val="FFFF00"/>
              </a:highlight>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A2E1F088-7407-B71C-742A-4FC2BBE82968}"/>
              </a:ext>
            </a:extLst>
          </p:cNvPr>
          <p:cNvPicPr>
            <a:picLocks noChangeAspect="1"/>
          </p:cNvPicPr>
          <p:nvPr/>
        </p:nvPicPr>
        <p:blipFill>
          <a:blip r:embed="rId3"/>
          <a:stretch>
            <a:fillRect/>
          </a:stretch>
        </p:blipFill>
        <p:spPr>
          <a:xfrm>
            <a:off x="8000137" y="1529333"/>
            <a:ext cx="4191863" cy="4950822"/>
          </a:xfrm>
          <a:prstGeom prst="rect">
            <a:avLst/>
          </a:prstGeom>
        </p:spPr>
      </p:pic>
    </p:spTree>
    <p:extLst>
      <p:ext uri="{BB962C8B-B14F-4D97-AF65-F5344CB8AC3E}">
        <p14:creationId xmlns:p14="http://schemas.microsoft.com/office/powerpoint/2010/main" val="3592231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9CCCE-330F-33F9-17D2-E0E80DCFC973}"/>
              </a:ext>
            </a:extLst>
          </p:cNvPr>
          <p:cNvSpPr>
            <a:spLocks noGrp="1"/>
          </p:cNvSpPr>
          <p:nvPr>
            <p:ph type="title"/>
          </p:nvPr>
        </p:nvSpPr>
        <p:spPr>
          <a:xfrm>
            <a:off x="780936" y="35710"/>
            <a:ext cx="8596668" cy="685435"/>
          </a:xfrm>
        </p:spPr>
        <p:txBody>
          <a:bodyPr>
            <a:normAutofit/>
          </a:bodyPr>
          <a:lstStyle/>
          <a:p>
            <a:r>
              <a:rPr lang="zh-CN" altLang="en-US" sz="3200" b="1" dirty="0">
                <a:latin typeface="微软雅黑" panose="020B0503020204020204" pitchFamily="34" charset="-122"/>
                <a:ea typeface="微软雅黑" panose="020B0503020204020204" pitchFamily="34" charset="-122"/>
              </a:rPr>
              <a:t>向量倒排索引简介</a:t>
            </a:r>
            <a:endParaRPr lang="en-US" sz="32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2A1663-379B-CCD5-524E-629FE39E7CC7}"/>
              </a:ext>
            </a:extLst>
          </p:cNvPr>
          <p:cNvSpPr>
            <a:spLocks noGrp="1"/>
          </p:cNvSpPr>
          <p:nvPr>
            <p:ph idx="1"/>
          </p:nvPr>
        </p:nvSpPr>
        <p:spPr>
          <a:xfrm>
            <a:off x="462587" y="661440"/>
            <a:ext cx="8200150" cy="6160850"/>
          </a:xfrm>
        </p:spPr>
        <p:txBody>
          <a:bodyPr>
            <a:normAutofit/>
          </a:bodyPr>
          <a:lstStyle/>
          <a:p>
            <a:pPr algn="l"/>
            <a:r>
              <a:rPr lang="zh-CN" altLang="en-US" b="1" dirty="0">
                <a:solidFill>
                  <a:srgbClr val="333333"/>
                </a:solidFill>
                <a:latin typeface="微软雅黑" panose="020B0503020204020204" pitchFamily="34" charset="-122"/>
                <a:ea typeface="微软雅黑" panose="020B0503020204020204" pitchFamily="34" charset="-122"/>
              </a:rPr>
              <a:t>亦称</a:t>
            </a:r>
            <a:r>
              <a:rPr lang="zh-CN" altLang="en-US" b="1" i="0" dirty="0">
                <a:solidFill>
                  <a:srgbClr val="333333"/>
                </a:solidFill>
                <a:effectLst/>
                <a:latin typeface="微软雅黑" panose="020B0503020204020204" pitchFamily="34" charset="-122"/>
                <a:ea typeface="微软雅黑" panose="020B0503020204020204" pitchFamily="34" charset="-122"/>
              </a:rPr>
              <a:t>反向索引、转置索引、置入文件或反向文件</a:t>
            </a:r>
          </a:p>
          <a:p>
            <a:pPr lvl="1"/>
            <a:r>
              <a:rPr lang="zh-CN" altLang="en-US" i="0" dirty="0">
                <a:solidFill>
                  <a:srgbClr val="333333"/>
                </a:solidFill>
                <a:effectLst/>
                <a:latin typeface="微软雅黑" panose="020B0503020204020204" pitchFamily="34" charset="-122"/>
                <a:ea typeface="微软雅黑" panose="020B0503020204020204" pitchFamily="34" charset="-122"/>
              </a:rPr>
              <a:t>被用来存储在全文搜索下某个单词在一个文档或者一组文档中的存储位置的映射。</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它是文档检索系统中最常用的数据结构。</a:t>
            </a:r>
          </a:p>
          <a:p>
            <a:pPr lvl="1"/>
            <a:r>
              <a:rPr lang="zh-CN" altLang="en-US" i="0" dirty="0">
                <a:solidFill>
                  <a:srgbClr val="333333"/>
                </a:solidFill>
                <a:effectLst/>
                <a:latin typeface="微软雅黑" panose="020B0503020204020204" pitchFamily="34" charset="-122"/>
                <a:ea typeface="微软雅黑" panose="020B0503020204020204" pitchFamily="34" charset="-122"/>
              </a:rPr>
              <a:t>有两种不同的反向索引形式：</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一条记录的水平反向索引（或者反向文件索引）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包含每个引用单词的文档的列表</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一个单词的水平反向索引（或者完全反向索引）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又包含每个单词在一个文档中的位置</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后者的形式提供了更多的兼容性（比如短语搜索）</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但是需要更多的时间和空间来创建</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应用</a:t>
            </a:r>
          </a:p>
          <a:p>
            <a:pPr lvl="2"/>
            <a:r>
              <a:rPr lang="zh-CN" altLang="en-US" dirty="0">
                <a:latin typeface="微软雅黑" panose="020B0503020204020204" pitchFamily="34" charset="-122"/>
                <a:ea typeface="微软雅黑" panose="020B0503020204020204" pitchFamily="34" charset="-122"/>
              </a:rPr>
              <a:t>典型的搜索引擎检索算法</a:t>
            </a:r>
            <a:endParaRPr lang="en-US" altLang="zh-CN" dirty="0">
              <a:latin typeface="微软雅黑" panose="020B0503020204020204" pitchFamily="34" charset="-122"/>
              <a:ea typeface="微软雅黑" panose="020B0503020204020204" pitchFamily="34" charset="-122"/>
            </a:endParaRPr>
          </a:p>
          <a:p>
            <a:pPr lvl="2"/>
            <a:r>
              <a:rPr lang="zh-CN" altLang="en-US" sz="1900" b="1" dirty="0">
                <a:solidFill>
                  <a:srgbClr val="FF0000"/>
                </a:solidFill>
                <a:highlight>
                  <a:srgbClr val="FFFF00"/>
                </a:highlight>
                <a:latin typeface="微软雅黑" panose="020B0503020204020204" pitchFamily="34" charset="-122"/>
                <a:ea typeface="微软雅黑" panose="020B0503020204020204" pitchFamily="34" charset="-122"/>
              </a:rPr>
              <a:t>向量检索场景</a:t>
            </a:r>
            <a:endParaRPr lang="en-US" altLang="zh-CN" sz="19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单词（关键字）相当于向量</a:t>
            </a:r>
            <a:endParaRPr lang="en-US" altLang="zh-CN" sz="18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索引键与查询向量逐笔计算距离，排序</a:t>
            </a:r>
            <a:endParaRPr lang="en-US" altLang="zh-CN" sz="1100" dirty="0">
              <a:latin typeface="微软雅黑" panose="020B0503020204020204" pitchFamily="34" charset="-122"/>
              <a:ea typeface="微软雅黑" panose="020B0503020204020204" pitchFamily="34" charset="-122"/>
            </a:endParaRPr>
          </a:p>
          <a:p>
            <a:pPr lvl="1"/>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倒排索引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维基百科，自由的百科全书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wikipedia.org)</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A8104E0-6DE4-5202-81D3-C51AF894F2F8}"/>
              </a:ext>
            </a:extLst>
          </p:cNvPr>
          <p:cNvPicPr>
            <a:picLocks noChangeAspect="1"/>
          </p:cNvPicPr>
          <p:nvPr/>
        </p:nvPicPr>
        <p:blipFill>
          <a:blip r:embed="rId3"/>
          <a:stretch>
            <a:fillRect/>
          </a:stretch>
        </p:blipFill>
        <p:spPr>
          <a:xfrm>
            <a:off x="6342832" y="1390578"/>
            <a:ext cx="5849168" cy="5247956"/>
          </a:xfrm>
          <a:prstGeom prst="rect">
            <a:avLst/>
          </a:prstGeom>
        </p:spPr>
      </p:pic>
    </p:spTree>
    <p:extLst>
      <p:ext uri="{BB962C8B-B14F-4D97-AF65-F5344CB8AC3E}">
        <p14:creationId xmlns:p14="http://schemas.microsoft.com/office/powerpoint/2010/main" val="3581338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索引简介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1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a:t>
            </a:r>
            <a:r>
              <a:rPr lang="zh-CN" altLang="en-US" dirty="0">
                <a:highlight>
                  <a:srgbClr val="FFFF00"/>
                </a:highlight>
                <a:latin typeface="微软雅黑" panose="020B0503020204020204" pitchFamily="34" charset="-122"/>
                <a:ea typeface="微软雅黑" panose="020B0503020204020204" pitchFamily="34" charset="-122"/>
              </a:rPr>
              <a:t>最大度数限制</a:t>
            </a:r>
            <a:endParaRPr lang="en-US" altLang="zh-CN" dirty="0">
              <a:highlight>
                <a:srgbClr val="FFFF00"/>
              </a:highlight>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是每个新向量创建的双向链接（度）数。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。该参数还决定了算法的内存消耗</a:t>
            </a:r>
            <a:endParaRPr lang="en-US" altLang="zh-CN" dirty="0">
              <a:latin typeface="微软雅黑" panose="020B0503020204020204" pitchFamily="34" charset="-122"/>
              <a:ea typeface="微软雅黑" panose="020B0503020204020204" pitchFamily="34" charset="-122"/>
            </a:endParaRPr>
          </a:p>
          <a:p>
            <a:pPr lvl="3"/>
            <a:r>
              <a:rPr lang="zh-CN" altLang="en-US" dirty="0">
                <a:highlight>
                  <a:srgbClr val="FFFF00"/>
                </a:highlight>
                <a:latin typeface="微软雅黑" panose="020B0503020204020204" pitchFamily="34" charset="-122"/>
                <a:ea typeface="微软雅黑" panose="020B0503020204020204" pitchFamily="34" charset="-122"/>
              </a:rPr>
              <a:t>低维低</a:t>
            </a:r>
            <a:r>
              <a:rPr lang="en-US" altLang="zh-CN" dirty="0">
                <a:highlight>
                  <a:srgbClr val="FFFF00"/>
                </a:highlight>
                <a:latin typeface="微软雅黑" panose="020B0503020204020204" pitchFamily="34" charset="-122"/>
                <a:ea typeface="微软雅黑" panose="020B0503020204020204" pitchFamily="34" charset="-122"/>
              </a:rPr>
              <a:t>M</a:t>
            </a:r>
            <a:r>
              <a:rPr lang="zh-CN" altLang="en-US" dirty="0">
                <a:highlight>
                  <a:srgbClr val="FFFF00"/>
                </a:highlight>
                <a:latin typeface="微软雅黑" panose="020B0503020204020204" pitchFamily="34" charset="-122"/>
                <a:ea typeface="微软雅黑" panose="020B0503020204020204" pitchFamily="34" charset="-122"/>
              </a:rPr>
              <a:t>，高维高</a:t>
            </a:r>
            <a:r>
              <a:rPr lang="en-US" altLang="zh-CN" dirty="0">
                <a:highlight>
                  <a:srgbClr val="FFFF00"/>
                </a:highlight>
                <a:latin typeface="微软雅黑" panose="020B0503020204020204" pitchFamily="34" charset="-122"/>
                <a:ea typeface="微软雅黑" panose="020B0503020204020204" pitchFamily="34" charset="-122"/>
              </a:rPr>
              <a:t>M</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导致更准确但搜索慢。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的值可以是 </a:t>
            </a:r>
            <a:r>
              <a:rPr lang="en-US" altLang="zh-CN" dirty="0">
                <a:highlight>
                  <a:srgbClr val="FFFF00"/>
                </a:highlight>
                <a:latin typeface="微软雅黑" panose="020B0503020204020204" pitchFamily="34" charset="-122"/>
                <a:ea typeface="微软雅黑" panose="020B0503020204020204" pitchFamily="34" charset="-122"/>
              </a:rPr>
              <a:t>k </a:t>
            </a:r>
            <a:r>
              <a:rPr lang="zh-CN" altLang="en-US" dirty="0">
                <a:highlight>
                  <a:srgbClr val="FFFF00"/>
                </a:highlight>
                <a:latin typeface="微软雅黑" panose="020B0503020204020204" pitchFamily="34" charset="-122"/>
                <a:ea typeface="微软雅黑" panose="020B0503020204020204" pitchFamily="34" charset="-122"/>
              </a:rPr>
              <a:t>和数据集大小之间的任何值</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899A-D550-B16F-BA07-7C5F285701C1}"/>
              </a:ext>
            </a:extLst>
          </p:cNvPr>
          <p:cNvSpPr>
            <a:spLocks noGrp="1"/>
          </p:cNvSpPr>
          <p:nvPr>
            <p:ph type="title"/>
          </p:nvPr>
        </p:nvSpPr>
        <p:spPr>
          <a:xfrm>
            <a:off x="747001" y="156754"/>
            <a:ext cx="9050141" cy="592183"/>
          </a:xfrm>
        </p:spPr>
        <p:txBody>
          <a:bodyPr>
            <a:normAutofit fontScale="90000"/>
          </a:bodyPr>
          <a:lstStyle/>
          <a:p>
            <a:r>
              <a:rPr lang="zh-CN" altLang="en-US" b="1" dirty="0">
                <a:highlight>
                  <a:srgbClr val="FFFF00"/>
                </a:highlight>
                <a:latin typeface="微软雅黑" panose="020B0503020204020204" pitchFamily="34" charset="-122"/>
                <a:ea typeface="微软雅黑" panose="020B0503020204020204" pitchFamily="34" charset="-122"/>
              </a:rPr>
              <a:t>基于 </a:t>
            </a:r>
            <a:r>
              <a:rPr lang="en-US" altLang="zh-CN" b="1" dirty="0">
                <a:highlight>
                  <a:srgbClr val="FFFF00"/>
                </a:highlight>
                <a:latin typeface="微软雅黑" panose="020B0503020204020204" pitchFamily="34" charset="-122"/>
                <a:ea typeface="微软雅黑" panose="020B0503020204020204" pitchFamily="34" charset="-122"/>
              </a:rPr>
              <a:t>OpenAI Embeddings </a:t>
            </a:r>
            <a:r>
              <a:rPr lang="zh-CN" altLang="en-US" b="1" dirty="0">
                <a:highlight>
                  <a:srgbClr val="FFFF00"/>
                </a:highlight>
                <a:latin typeface="微软雅黑" panose="020B0503020204020204" pitchFamily="34" charset="-122"/>
                <a:ea typeface="微软雅黑" panose="020B0503020204020204" pitchFamily="34" charset="-122"/>
              </a:rPr>
              <a:t>向量检索使用场景</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A5C4F5A-6F21-CAB3-D51B-E78E6E324281}"/>
              </a:ext>
            </a:extLst>
          </p:cNvPr>
          <p:cNvSpPr>
            <a:spLocks noGrp="1"/>
          </p:cNvSpPr>
          <p:nvPr>
            <p:ph idx="1"/>
          </p:nvPr>
        </p:nvSpPr>
        <p:spPr>
          <a:xfrm>
            <a:off x="248571" y="748937"/>
            <a:ext cx="11783008" cy="6109063"/>
          </a:xfrm>
        </p:spPr>
        <p:txBody>
          <a:bodyPr>
            <a:normAutofit lnSpcReduction="10000"/>
          </a:bodyPr>
          <a:lstStyle/>
          <a:p>
            <a:r>
              <a:rPr lang="zh-CN" altLang="en-US" b="1" dirty="0">
                <a:latin typeface="微软雅黑" panose="020B0503020204020204" pitchFamily="34" charset="-122"/>
                <a:ea typeface="微软雅黑" panose="020B0503020204020204" pitchFamily="34" charset="-122"/>
              </a:rPr>
              <a:t>预存本地向量数据库</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收集文本内容、文档</a:t>
            </a:r>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敏感词过滤</a:t>
            </a:r>
            <a:endParaRPr lang="en-US" altLang="zh-CN"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分块计算（</a:t>
            </a:r>
            <a:r>
              <a:rPr lang="en-US" altLang="zh-CN" dirty="0" err="1">
                <a:latin typeface="微软雅黑" panose="020B0503020204020204" pitchFamily="34" charset="-122"/>
                <a:ea typeface="微软雅黑" panose="020B0503020204020204" pitchFamily="34" charset="-122"/>
              </a:rPr>
              <a:t>Tiktokenizer</a:t>
            </a:r>
            <a:r>
              <a:rPr lang="zh-CN" altLang="en-US" dirty="0">
                <a:latin typeface="微软雅黑" panose="020B0503020204020204" pitchFamily="34" charset="-122"/>
                <a:ea typeface="微软雅黑" panose="020B0503020204020204" pitchFamily="34" charset="-122"/>
              </a:rPr>
              <a:t>）</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OpenAI </a:t>
            </a:r>
            <a:r>
              <a:rPr lang="zh-CN" altLang="en-US" dirty="0">
                <a:latin typeface="微软雅黑" panose="020B0503020204020204" pitchFamily="34" charset="-122"/>
                <a:ea typeface="微软雅黑" panose="020B0503020204020204" pitchFamily="34" charset="-122"/>
              </a:rPr>
              <a:t>向量化分块内容，即：批量调用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a:t>
            </a: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逐笔入库，可以同时维护行级授权非向量信息（如：内容所属角色、部门等属性字段），以及其他图片、附件地址等</a:t>
            </a:r>
          </a:p>
          <a:p>
            <a:r>
              <a:rPr lang="en-US" b="1" dirty="0">
                <a:latin typeface="微软雅黑" panose="020B0503020204020204" pitchFamily="34" charset="-122"/>
                <a:ea typeface="微软雅黑" panose="020B0503020204020204" pitchFamily="34" charset="-122"/>
              </a:rPr>
              <a:t>Embedding-Search (Embedding XXXXXX for search)</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向量化搜索目标内容文本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在本地预存向量数据库中检索与搜索向量相似的结果</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https://github.com/openai/openai-cookbook/blob/main/examples/Embedding_Wikipedia_articles_for_search.ipynb</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https://github.com/openai/openai-cookbook/blob/main/examples/Embedding_long_inputs.ipynb</a:t>
            </a:r>
            <a:endParaRPr lang="en-US" dirty="0">
              <a:solidFill>
                <a:srgbClr val="0070C0"/>
              </a:solidFill>
              <a:latin typeface="微软雅黑" panose="020B0503020204020204" pitchFamily="34" charset="-122"/>
              <a:ea typeface="微软雅黑" panose="020B0503020204020204" pitchFamily="34" charset="-122"/>
            </a:endParaRPr>
          </a:p>
          <a:p>
            <a:r>
              <a:rPr lang="en-US" b="1" dirty="0" err="1">
                <a:latin typeface="微软雅黑" panose="020B0503020204020204" pitchFamily="34" charset="-122"/>
                <a:ea typeface="微软雅黑" panose="020B0503020204020204" pitchFamily="34" charset="-122"/>
              </a:rPr>
              <a:t>QnA</a:t>
            </a:r>
            <a:r>
              <a:rPr lang="en-US"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向量化问题内容文本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在本地预存向量数据库中搜索与问题向量相似的文本部分</a:t>
            </a:r>
          </a:p>
          <a:p>
            <a:pPr marL="800100" lvl="1" indent="-342900">
              <a:buFont typeface="+mj-lt"/>
              <a:buAutoNum type="arabicPeriod"/>
            </a:pPr>
            <a:r>
              <a:rPr lang="en-US" dirty="0">
                <a:highlight>
                  <a:srgbClr val="FFFF00"/>
                </a:highlight>
                <a:latin typeface="微软雅黑" panose="020B0503020204020204" pitchFamily="34" charset="-122"/>
                <a:ea typeface="微软雅黑" panose="020B0503020204020204" pitchFamily="34" charset="-122"/>
              </a:rPr>
              <a:t>Ask: </a:t>
            </a:r>
            <a:r>
              <a:rPr lang="zh-CN" altLang="en-US" dirty="0">
                <a:highlight>
                  <a:srgbClr val="FFFF00"/>
                </a:highlight>
                <a:latin typeface="微软雅黑" panose="020B0503020204020204" pitchFamily="34" charset="-122"/>
                <a:ea typeface="微软雅黑" panose="020B0503020204020204" pitchFamily="34" charset="-122"/>
              </a:rPr>
              <a:t>将检索到的文本部分发送给 </a:t>
            </a:r>
            <a:r>
              <a:rPr lang="en-US" dirty="0" err="1">
                <a:highlight>
                  <a:srgbClr val="FFFF00"/>
                </a:highlight>
                <a:latin typeface="微软雅黑" panose="020B0503020204020204" pitchFamily="34" charset="-122"/>
                <a:ea typeface="微软雅黑" panose="020B0503020204020204" pitchFamily="34" charset="-122"/>
              </a:rPr>
              <a:t>openai.ChatCompletion</a:t>
            </a:r>
            <a:r>
              <a:rPr lang="en-US" dirty="0">
                <a:highlight>
                  <a:srgbClr val="FFFF00"/>
                </a:highlight>
                <a:latin typeface="微软雅黑" panose="020B0503020204020204" pitchFamily="34" charset="-122"/>
                <a:ea typeface="微软雅黑" panose="020B0503020204020204" pitchFamily="34" charset="-122"/>
              </a:rPr>
              <a:t> API </a:t>
            </a:r>
            <a:r>
              <a:rPr lang="zh-CN" altLang="en-US" dirty="0">
                <a:highlight>
                  <a:srgbClr val="FFFF00"/>
                </a:highlight>
                <a:latin typeface="微软雅黑" panose="020B0503020204020204" pitchFamily="34" charset="-122"/>
                <a:ea typeface="微软雅黑" panose="020B0503020204020204" pitchFamily="34" charset="-122"/>
              </a:rPr>
              <a:t>向其提问，</a:t>
            </a:r>
            <a:r>
              <a:rPr lang="en-US" altLang="zh-CN" dirty="0">
                <a:highlight>
                  <a:srgbClr val="FFFF00"/>
                </a:highlight>
                <a:latin typeface="微软雅黑" panose="020B0503020204020204" pitchFamily="34" charset="-122"/>
                <a:ea typeface="微软雅黑" panose="020B0503020204020204" pitchFamily="34" charset="-122"/>
              </a:rPr>
              <a:t>Few-Shot</a:t>
            </a:r>
            <a:endParaRPr lang="zh-CN" altLang="en-US" dirty="0">
              <a:highlight>
                <a:srgbClr val="FFFF00"/>
              </a:highlight>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dirty="0">
              <a:solidFill>
                <a:srgbClr val="0070C0"/>
              </a:solidFill>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527126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17314</TotalTime>
  <Words>8163</Words>
  <Application>Microsoft Office PowerPoint</Application>
  <PresentationFormat>Widescreen</PresentationFormat>
  <Paragraphs>635</Paragraphs>
  <Slides>56</Slides>
  <Notes>0</Notes>
  <HiddenSlides>3</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0</vt:i4>
      </vt:variant>
      <vt:variant>
        <vt:lpstr>Slide Titles</vt:lpstr>
      </vt:variant>
      <vt:variant>
        <vt:i4>56</vt:i4>
      </vt:variant>
    </vt:vector>
  </HeadingPairs>
  <TitlesOfParts>
    <vt:vector size="64" baseType="lpstr">
      <vt:lpstr>Avenir</vt:lpstr>
      <vt:lpstr>微软雅黑</vt:lpstr>
      <vt:lpstr>微软雅黑</vt:lpstr>
      <vt:lpstr>Arial</vt:lpstr>
      <vt:lpstr>Roboto</vt:lpstr>
      <vt:lpstr>Trebuchet MS</vt:lpstr>
      <vt:lpstr>Wingdings 3</vt:lpstr>
      <vt:lpstr>Facet</vt:lpstr>
      <vt:lpstr>OpenAI Embeddings 向量检索开源数据库产品 性能初级评测与选型   Milvus vs Qdrant vs Chroma vs PostgreSQL + PgVector Extension vs Redis + RediSearch Module</vt:lpstr>
      <vt:lpstr>大纲</vt:lpstr>
      <vt:lpstr>向量数据库技术</vt:lpstr>
      <vt:lpstr>向量语义相似相关概念</vt:lpstr>
      <vt:lpstr>回顾传统数据库索引</vt:lpstr>
      <vt:lpstr>向量(数据库)索引</vt:lpstr>
      <vt:lpstr>向量倒排索引简介</vt:lpstr>
      <vt:lpstr>向量 HNSW 索引简介</vt:lpstr>
      <vt:lpstr>基于 OpenAI Embeddings 向量检索使用场景</vt:lpstr>
      <vt:lpstr>本次评测产品选型</vt:lpstr>
      <vt:lpstr>本次评测产品向量支持概况</vt:lpstr>
      <vt:lpstr>研发工具及生态</vt:lpstr>
      <vt:lpstr>.NET 向量检索功能调用局部代码</vt:lpstr>
      <vt:lpstr>评测环境基础设施</vt:lpstr>
      <vt:lpstr>测试场景总体设计</vt:lpstr>
      <vt:lpstr>探讨 100 万 向量是啥概念?</vt:lpstr>
      <vt:lpstr>场景1：PostgreSQL/PgVector 向量索引收益（8G RAM VM）</vt:lpstr>
      <vt:lpstr>场景2: 无并发综合基准性能评测</vt:lpstr>
      <vt:lpstr>场景2: 无并发综合基准性能评测结果</vt:lpstr>
      <vt:lpstr>场景2: 无并发综合基准性能评测过程性能监控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场景6: 无并发 Chroma HNSW Cosine 305K local: Http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vt:lpstr>
      <vt:lpstr>Qdrant 优劣分析 续</vt:lpstr>
      <vt:lpstr>Milvus 优劣分析</vt:lpstr>
      <vt:lpstr>Chroma 优劣分析</vt:lpstr>
      <vt:lpstr>关于 Redis 和 PgSQL</vt:lpstr>
      <vt:lpstr>本次产品评测结果排名及点评@2023年5月（仅供参考）</vt:lpstr>
      <vt:lpstr>GitHub OpenAI cookbook/MS SK 向量数据库推荐选型</vt:lpstr>
      <vt:lpstr>GitHub OpenAI cookbook 首推1之 Chroma（色度）</vt:lpstr>
      <vt:lpstr>GitHub OpenAI cookbook 推荐3之 Weaviate</vt:lpstr>
      <vt:lpstr>GitHub OpenAI cookbook 推荐4之 milvus</vt:lpstr>
      <vt:lpstr>GitHub OpenAI cookbook 推荐4之 milvus 续</vt:lpstr>
      <vt:lpstr>GitHub OpenAI cookbook 推荐6之 Qdrant</vt:lpstr>
      <vt:lpstr>GitHub OpenAI cookbook 被迫补充推荐7之 RediSearch</vt:lpstr>
      <vt:lpstr>LangChain集成向量存取的选型</vt:lpstr>
      <vt:lpstr>PowerPoint Presentation</vt:lpstr>
      <vt:lpstr>实操提示</vt:lpstr>
      <vt:lpstr>其他产品Azure SaaS: Redis Enterprise + RediSearch + East US</vt:lpstr>
      <vt:lpstr>其他产品Azure SaaS: PostgreSQL 放弃</vt:lpstr>
      <vt:lpstr>探讨 SQL Server 向量检索</vt:lpstr>
      <vt:lpstr>探讨Azure SQL Dedicated pool分布式向量检索（仅供参考）</vt:lpstr>
      <vt:lpstr>探讨SQL Server向量存取（仅供参考）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1633</cp:revision>
  <dcterms:created xsi:type="dcterms:W3CDTF">2023-04-24T08:38:56Z</dcterms:created>
  <dcterms:modified xsi:type="dcterms:W3CDTF">2023-06-06T02:54:39Z</dcterms:modified>
</cp:coreProperties>
</file>

<file path=docProps/thumbnail.jpeg>
</file>